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comments+xml" PartName="/ppt/comments/comment2.xml"/>
  <Override ContentType="application/vnd.openxmlformats-officedocument.presentationml.comments+xml" PartName="/ppt/comments/comment5.xml"/>
  <Override ContentType="application/vnd.openxmlformats-officedocument.presentationml.comments+xml" PartName="/ppt/comments/comment6.xml"/>
  <Override ContentType="application/vnd.openxmlformats-officedocument.presentationml.comments+xml" PartName="/ppt/comments/comment7.xml"/>
  <Override ContentType="application/vnd.openxmlformats-officedocument.presentationml.comments+xml" PartName="/ppt/comments/comment4.xml"/>
  <Override ContentType="application/vnd.openxmlformats-officedocument.presentationml.comments+xml" PartName="/ppt/comments/comment3.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47.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Lst>
  <p:sldSz cy="5143500" cx="9144000"/>
  <p:notesSz cx="6858000" cy="9144000"/>
  <p:embeddedFontLst>
    <p:embeddedFont>
      <p:font typeface="Roboto"/>
      <p:regular r:id="rId54"/>
      <p:bold r:id="rId55"/>
      <p:italic r:id="rId56"/>
      <p:boldItalic r:id="rId5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Author clrIdx="0" id="0" initials="" lastIdx="12" name="Andrei Cimpean"/>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DF525AB7-BD70-4EC4-8A66-C583DAD24266}">
  <a:tblStyle styleId="{DF525AB7-BD70-4EC4-8A66-C583DAD24266}"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commentAuthors" Target="commentAuthor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font" Target="fonts/Roboto-bold.fntdata"/><Relationship Id="rId10" Type="http://schemas.openxmlformats.org/officeDocument/2006/relationships/slide" Target="slides/slide4.xml"/><Relationship Id="rId54" Type="http://schemas.openxmlformats.org/officeDocument/2006/relationships/font" Target="fonts/Roboto-regular.fntdata"/><Relationship Id="rId13" Type="http://schemas.openxmlformats.org/officeDocument/2006/relationships/slide" Target="slides/slide7.xml"/><Relationship Id="rId57" Type="http://schemas.openxmlformats.org/officeDocument/2006/relationships/font" Target="fonts/Roboto-boldItalic.fntdata"/><Relationship Id="rId12" Type="http://schemas.openxmlformats.org/officeDocument/2006/relationships/slide" Target="slides/slide6.xml"/><Relationship Id="rId56" Type="http://schemas.openxmlformats.org/officeDocument/2006/relationships/font" Target="fonts/Roboto-italic.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1" dt="2018-03-16T09:37:56.367">
    <p:pos x="6000" y="0"/>
    <p:text>What we need ?</p:text>
  </p:cm>
  <p:cm authorId="0" idx="2" dt="2018-03-16T09:36:44.276">
    <p:pos x="6000" y="100"/>
    <p:text>Standardize the development process</p:text>
  </p:cm>
  <p:cm authorId="0" idx="3" dt="2018-03-16T09:37:07.021">
    <p:pos x="6000" y="200"/>
    <p:text>Increase speed of development</p:text>
  </p:cm>
  <p:cm authorId="0" idx="4" dt="2018-03-16T09:37:14.229">
    <p:pos x="6000" y="300"/>
    <p:text>Improve the development process</p:text>
  </p:cm>
  <p:cm authorId="0" idx="5" dt="2018-03-16T09:37:52.208">
    <p:pos x="6000" y="400"/>
    <p:text>If possible make it easier to keep in sync with the industry development</p:text>
  </p:cm>
  <p:cm authorId="0" idx="6" dt="2018-03-16T09:37:56.367">
    <p:pos x="6000" y="500"/>
    <p:text>Improve reuse</p:text>
  </p:cm>
</p:cmLst>
</file>

<file path=ppt/comments/comment2.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7" dt="2018-03-16T09:27:24.043">
    <p:pos x="6000" y="0"/>
    <p:text>need to make it clear that CCC apps are diverse, and in market for a long time</p:text>
  </p:cm>
</p:cmLst>
</file>

<file path=ppt/comments/comment3.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8" dt="2018-03-16T10:11:38.537">
    <p:pos x="6000" y="0"/>
    <p:text>redo this and extract only the most important aspects</p:text>
  </p:cm>
</p:cmLst>
</file>

<file path=ppt/comments/comment4.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9" dt="2018-03-14T10:12:56.774">
    <p:pos x="6000" y="0"/>
    <p:text>redo drawing</p:text>
  </p:cm>
</p:cmLst>
</file>

<file path=ppt/comments/comment5.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10" dt="2018-03-16T13:28:04.045">
    <p:pos x="6000" y="0"/>
    <p:text>Correct labels in this drawing</p:text>
  </p:cm>
</p:cmLst>
</file>

<file path=ppt/comments/comment6.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11" dt="2018-03-12T15:09:48.705">
    <p:pos x="6000" y="0"/>
    <p:text>redo this</p:text>
  </p:cm>
</p:cmLst>
</file>

<file path=ppt/comments/comment7.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12" dt="2018-03-12T12:03:30.832">
    <p:pos x="6000" y="0"/>
    <p:text>need to redo this</p:tex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hacks.mozilla.org/2015/06/the-state-of-web-components/" TargetMode="Externa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evelopers.google.com/web/fundamentals/getting-started/primers/customelements" TargetMode="External"/><Relationship Id="rId3" Type="http://schemas.openxmlformats.org/officeDocument/2006/relationships/hyperlink" Target="https://html.spec.whatwg.org/multipage/syntax.html#void-elements" TargetMode="Externa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 name="Shape 63"/>
        <p:cNvGrpSpPr/>
        <p:nvPr/>
      </p:nvGrpSpPr>
      <p:grpSpPr>
        <a:xfrm>
          <a:off x="0" y="0"/>
          <a:ext cx="0" cy="0"/>
          <a:chOff x="0" y="0"/>
          <a:chExt cx="0" cy="0"/>
        </a:xfrm>
      </p:grpSpPr>
      <p:sp>
        <p:nvSpPr>
          <p:cNvPr id="64" name="Shape 6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5" name="Shape 6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5" name="Shape 135"/>
        <p:cNvGrpSpPr/>
        <p:nvPr/>
      </p:nvGrpSpPr>
      <p:grpSpPr>
        <a:xfrm>
          <a:off x="0" y="0"/>
          <a:ext cx="0" cy="0"/>
          <a:chOff x="0" y="0"/>
          <a:chExt cx="0" cy="0"/>
        </a:xfrm>
      </p:grpSpPr>
      <p:sp>
        <p:nvSpPr>
          <p:cNvPr id="136" name="Shape 13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7" name="Shape 13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1" name="Shape 141"/>
        <p:cNvGrpSpPr/>
        <p:nvPr/>
      </p:nvGrpSpPr>
      <p:grpSpPr>
        <a:xfrm>
          <a:off x="0" y="0"/>
          <a:ext cx="0" cy="0"/>
          <a:chOff x="0" y="0"/>
          <a:chExt cx="0" cy="0"/>
        </a:xfrm>
      </p:grpSpPr>
      <p:sp>
        <p:nvSpPr>
          <p:cNvPr id="142" name="Shape 14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3" name="Shape 14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If this was compared to definitions of vertical and horizontal reuse it could be described as a unplanned combination of both</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 name="Shape 153"/>
        <p:cNvGrpSpPr/>
        <p:nvPr/>
      </p:nvGrpSpPr>
      <p:grpSpPr>
        <a:xfrm>
          <a:off x="0" y="0"/>
          <a:ext cx="0" cy="0"/>
          <a:chOff x="0" y="0"/>
          <a:chExt cx="0" cy="0"/>
        </a:xfrm>
      </p:grpSpPr>
      <p:sp>
        <p:nvSpPr>
          <p:cNvPr id="154" name="Shape 15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5" name="Shape 15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a:t>If this was compared to definitions of vertical and horizontal reuse it could be described as a unplanned combination of both</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6" name="Shape 166"/>
        <p:cNvGrpSpPr/>
        <p:nvPr/>
      </p:nvGrpSpPr>
      <p:grpSpPr>
        <a:xfrm>
          <a:off x="0" y="0"/>
          <a:ext cx="0" cy="0"/>
          <a:chOff x="0" y="0"/>
          <a:chExt cx="0" cy="0"/>
        </a:xfrm>
      </p:grpSpPr>
      <p:sp>
        <p:nvSpPr>
          <p:cNvPr id="167" name="Shape 16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8" name="Shape 16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Fo</a:t>
            </a:r>
            <a:r>
              <a:rPr lang="en-GB"/>
              <a:t>cus and intent is to find software assets that are reusable across most or all your applications. Finding assets that are universally reusable is not only difficult but also will make your design overly complex.</a:t>
            </a:r>
            <a:endParaRPr/>
          </a:p>
          <a:p>
            <a:pPr indent="0" lvl="0" marL="0">
              <a:spcBef>
                <a:spcPts val="0"/>
              </a:spcBef>
              <a:spcAft>
                <a:spcPts val="0"/>
              </a:spcAft>
              <a:buNone/>
            </a:pPr>
            <a:r>
              <a:t/>
            </a:r>
            <a:endParaRPr/>
          </a:p>
          <a:p>
            <a:pPr indent="0" lvl="0" marL="0">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2" name="Shape 182"/>
        <p:cNvGrpSpPr/>
        <p:nvPr/>
      </p:nvGrpSpPr>
      <p:grpSpPr>
        <a:xfrm>
          <a:off x="0" y="0"/>
          <a:ext cx="0" cy="0"/>
          <a:chOff x="0" y="0"/>
          <a:chExt cx="0" cy="0"/>
        </a:xfrm>
      </p:grpSpPr>
      <p:sp>
        <p:nvSpPr>
          <p:cNvPr id="183" name="Shape 18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4" name="Shape 18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9" name="Shape 189"/>
        <p:cNvGrpSpPr/>
        <p:nvPr/>
      </p:nvGrpSpPr>
      <p:grpSpPr>
        <a:xfrm>
          <a:off x="0" y="0"/>
          <a:ext cx="0" cy="0"/>
          <a:chOff x="0" y="0"/>
          <a:chExt cx="0" cy="0"/>
        </a:xfrm>
      </p:grpSpPr>
      <p:sp>
        <p:nvSpPr>
          <p:cNvPr id="190" name="Shape 19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1" name="Shape 19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2" name="Shape 212"/>
        <p:cNvGrpSpPr/>
        <p:nvPr/>
      </p:nvGrpSpPr>
      <p:grpSpPr>
        <a:xfrm>
          <a:off x="0" y="0"/>
          <a:ext cx="0" cy="0"/>
          <a:chOff x="0" y="0"/>
          <a:chExt cx="0" cy="0"/>
        </a:xfrm>
      </p:grpSpPr>
      <p:sp>
        <p:nvSpPr>
          <p:cNvPr id="213" name="Shape 21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4" name="Shape 21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7" name="Shape 217"/>
        <p:cNvGrpSpPr/>
        <p:nvPr/>
      </p:nvGrpSpPr>
      <p:grpSpPr>
        <a:xfrm>
          <a:off x="0" y="0"/>
          <a:ext cx="0" cy="0"/>
          <a:chOff x="0" y="0"/>
          <a:chExt cx="0" cy="0"/>
        </a:xfrm>
      </p:grpSpPr>
      <p:sp>
        <p:nvSpPr>
          <p:cNvPr id="218" name="Shape 21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9" name="Shape 21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t/>
            </a:r>
            <a:endParaRPr>
              <a:latin typeface="Roboto"/>
              <a:ea typeface="Roboto"/>
              <a:cs typeface="Roboto"/>
              <a:sym typeface="Roboto"/>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5" name="Shape 235"/>
        <p:cNvGrpSpPr/>
        <p:nvPr/>
      </p:nvGrpSpPr>
      <p:grpSpPr>
        <a:xfrm>
          <a:off x="0" y="0"/>
          <a:ext cx="0" cy="0"/>
          <a:chOff x="0" y="0"/>
          <a:chExt cx="0" cy="0"/>
        </a:xfrm>
      </p:grpSpPr>
      <p:sp>
        <p:nvSpPr>
          <p:cNvPr id="236" name="Shape 23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7" name="Shape 23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sz="1400">
              <a:highlight>
                <a:srgbClr val="FFFFFF"/>
              </a:highlight>
              <a:latin typeface="Roboto"/>
              <a:ea typeface="Roboto"/>
              <a:cs typeface="Roboto"/>
              <a:sym typeface="Roboto"/>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1" name="Shape 241"/>
        <p:cNvGrpSpPr/>
        <p:nvPr/>
      </p:nvGrpSpPr>
      <p:grpSpPr>
        <a:xfrm>
          <a:off x="0" y="0"/>
          <a:ext cx="0" cy="0"/>
          <a:chOff x="0" y="0"/>
          <a:chExt cx="0" cy="0"/>
        </a:xfrm>
      </p:grpSpPr>
      <p:sp>
        <p:nvSpPr>
          <p:cNvPr id="242" name="Shape 24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3" name="Shape 24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sz="1400">
                <a:highlight>
                  <a:srgbClr val="FFFFFF"/>
                </a:highlight>
                <a:latin typeface="Roboto"/>
                <a:ea typeface="Roboto"/>
                <a:cs typeface="Roboto"/>
                <a:sym typeface="Roboto"/>
              </a:rPr>
              <a:t>But HTML Imports have not gotten traction among the standards committees or other browsers. There are active discussions on a successor, but any new standard would be years away.</a:t>
            </a:r>
            <a:endParaRPr sz="1400">
              <a:highlight>
                <a:srgbClr val="FFFFFF"/>
              </a:highlight>
              <a:latin typeface="Roboto"/>
              <a:ea typeface="Roboto"/>
              <a:cs typeface="Roboto"/>
              <a:sym typeface="Roboto"/>
            </a:endParaRPr>
          </a:p>
          <a:p>
            <a:pPr indent="0" lvl="0" marL="0" rtl="0">
              <a:spcBef>
                <a:spcPts val="0"/>
              </a:spcBef>
              <a:spcAft>
                <a:spcPts val="0"/>
              </a:spcAft>
              <a:buNone/>
            </a:pPr>
            <a:r>
              <a:rPr lang="en-GB" sz="1400" u="sng">
                <a:solidFill>
                  <a:schemeClr val="hlink"/>
                </a:solidFill>
                <a:highlight>
                  <a:srgbClr val="FFFFFF"/>
                </a:highlight>
                <a:latin typeface="Roboto"/>
                <a:ea typeface="Roboto"/>
                <a:cs typeface="Roboto"/>
                <a:sym typeface="Roboto"/>
                <a:hlinkClick r:id="rId2"/>
              </a:rPr>
              <a:t>https://hacks.mozilla.org/2015/06/the-state-of-web-components/</a:t>
            </a:r>
            <a:endParaRPr sz="1400">
              <a:highlight>
                <a:srgbClr val="FFFFFF"/>
              </a:highlight>
              <a:latin typeface="Roboto"/>
              <a:ea typeface="Roboto"/>
              <a:cs typeface="Roboto"/>
              <a:sym typeface="Roboto"/>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 name="Shape 68"/>
        <p:cNvGrpSpPr/>
        <p:nvPr/>
      </p:nvGrpSpPr>
      <p:grpSpPr>
        <a:xfrm>
          <a:off x="0" y="0"/>
          <a:ext cx="0" cy="0"/>
          <a:chOff x="0" y="0"/>
          <a:chExt cx="0" cy="0"/>
        </a:xfrm>
      </p:grpSpPr>
      <p:sp>
        <p:nvSpPr>
          <p:cNvPr id="69" name="Shape 69"/>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70" name="Shape 7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7" name="Shape 247"/>
        <p:cNvGrpSpPr/>
        <p:nvPr/>
      </p:nvGrpSpPr>
      <p:grpSpPr>
        <a:xfrm>
          <a:off x="0" y="0"/>
          <a:ext cx="0" cy="0"/>
          <a:chOff x="0" y="0"/>
          <a:chExt cx="0" cy="0"/>
        </a:xfrm>
      </p:grpSpPr>
      <p:sp>
        <p:nvSpPr>
          <p:cNvPr id="248" name="Shape 24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9" name="Shape 24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en-GB" sz="1800">
                <a:latin typeface="Roboto"/>
                <a:ea typeface="Roboto"/>
                <a:cs typeface="Roboto"/>
                <a:sym typeface="Roboto"/>
              </a:rPr>
              <a:t>It’s similar to Preact/React but compiles an application’s HTML templates into compact bytecode instead of building a Virtual DOM.</a:t>
            </a:r>
            <a:endParaRPr sz="1800">
              <a:latin typeface="Roboto"/>
              <a:ea typeface="Roboto"/>
              <a:cs typeface="Roboto"/>
              <a:sym typeface="Roboto"/>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4" name="Shape 254"/>
        <p:cNvGrpSpPr/>
        <p:nvPr/>
      </p:nvGrpSpPr>
      <p:grpSpPr>
        <a:xfrm>
          <a:off x="0" y="0"/>
          <a:ext cx="0" cy="0"/>
          <a:chOff x="0" y="0"/>
          <a:chExt cx="0" cy="0"/>
        </a:xfrm>
      </p:grpSpPr>
      <p:sp>
        <p:nvSpPr>
          <p:cNvPr id="255" name="Shape 25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6" name="Shape 25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1" name="Shape 261"/>
        <p:cNvGrpSpPr/>
        <p:nvPr/>
      </p:nvGrpSpPr>
      <p:grpSpPr>
        <a:xfrm>
          <a:off x="0" y="0"/>
          <a:ext cx="0" cy="0"/>
          <a:chOff x="0" y="0"/>
          <a:chExt cx="0" cy="0"/>
        </a:xfrm>
      </p:grpSpPr>
      <p:sp>
        <p:nvSpPr>
          <p:cNvPr id="262" name="Shape 26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3" name="Shape 26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8" name="Shape 268"/>
        <p:cNvGrpSpPr/>
        <p:nvPr/>
      </p:nvGrpSpPr>
      <p:grpSpPr>
        <a:xfrm>
          <a:off x="0" y="0"/>
          <a:ext cx="0" cy="0"/>
          <a:chOff x="0" y="0"/>
          <a:chExt cx="0" cy="0"/>
        </a:xfrm>
      </p:grpSpPr>
      <p:sp>
        <p:nvSpPr>
          <p:cNvPr id="269" name="Shape 26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0" name="Shape 27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5" name="Shape 275"/>
        <p:cNvGrpSpPr/>
        <p:nvPr/>
      </p:nvGrpSpPr>
      <p:grpSpPr>
        <a:xfrm>
          <a:off x="0" y="0"/>
          <a:ext cx="0" cy="0"/>
          <a:chOff x="0" y="0"/>
          <a:chExt cx="0" cy="0"/>
        </a:xfrm>
      </p:grpSpPr>
      <p:sp>
        <p:nvSpPr>
          <p:cNvPr id="276" name="Shape 27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7" name="Shape 27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6" name="Shape 296"/>
        <p:cNvGrpSpPr/>
        <p:nvPr/>
      </p:nvGrpSpPr>
      <p:grpSpPr>
        <a:xfrm>
          <a:off x="0" y="0"/>
          <a:ext cx="0" cy="0"/>
          <a:chOff x="0" y="0"/>
          <a:chExt cx="0" cy="0"/>
        </a:xfrm>
      </p:grpSpPr>
      <p:sp>
        <p:nvSpPr>
          <p:cNvPr id="297" name="Shape 29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98" name="Shape 29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3" name="Shape 303"/>
        <p:cNvGrpSpPr/>
        <p:nvPr/>
      </p:nvGrpSpPr>
      <p:grpSpPr>
        <a:xfrm>
          <a:off x="0" y="0"/>
          <a:ext cx="0" cy="0"/>
          <a:chOff x="0" y="0"/>
          <a:chExt cx="0" cy="0"/>
        </a:xfrm>
      </p:grpSpPr>
      <p:sp>
        <p:nvSpPr>
          <p:cNvPr id="304" name="Shape 30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05" name="Shape 30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0" name="Shape 310"/>
        <p:cNvGrpSpPr/>
        <p:nvPr/>
      </p:nvGrpSpPr>
      <p:grpSpPr>
        <a:xfrm>
          <a:off x="0" y="0"/>
          <a:ext cx="0" cy="0"/>
          <a:chOff x="0" y="0"/>
          <a:chExt cx="0" cy="0"/>
        </a:xfrm>
      </p:grpSpPr>
      <p:sp>
        <p:nvSpPr>
          <p:cNvPr id="311" name="Shape 31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12" name="Shape 31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7" name="Shape 337"/>
        <p:cNvGrpSpPr/>
        <p:nvPr/>
      </p:nvGrpSpPr>
      <p:grpSpPr>
        <a:xfrm>
          <a:off x="0" y="0"/>
          <a:ext cx="0" cy="0"/>
          <a:chOff x="0" y="0"/>
          <a:chExt cx="0" cy="0"/>
        </a:xfrm>
      </p:grpSpPr>
      <p:sp>
        <p:nvSpPr>
          <p:cNvPr id="338" name="Shape 33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39" name="Shape 33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4" name="Shape 344"/>
        <p:cNvGrpSpPr/>
        <p:nvPr/>
      </p:nvGrpSpPr>
      <p:grpSpPr>
        <a:xfrm>
          <a:off x="0" y="0"/>
          <a:ext cx="0" cy="0"/>
          <a:chOff x="0" y="0"/>
          <a:chExt cx="0" cy="0"/>
        </a:xfrm>
      </p:grpSpPr>
      <p:sp>
        <p:nvSpPr>
          <p:cNvPr id="345" name="Shape 34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46" name="Shape 34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 name="Shape 74"/>
        <p:cNvGrpSpPr/>
        <p:nvPr/>
      </p:nvGrpSpPr>
      <p:grpSpPr>
        <a:xfrm>
          <a:off x="0" y="0"/>
          <a:ext cx="0" cy="0"/>
          <a:chOff x="0" y="0"/>
          <a:chExt cx="0" cy="0"/>
        </a:xfrm>
      </p:grpSpPr>
      <p:sp>
        <p:nvSpPr>
          <p:cNvPr id="75" name="Shape 7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6" name="Shape 7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0" name="Shape 350"/>
        <p:cNvGrpSpPr/>
        <p:nvPr/>
      </p:nvGrpSpPr>
      <p:grpSpPr>
        <a:xfrm>
          <a:off x="0" y="0"/>
          <a:ext cx="0" cy="0"/>
          <a:chOff x="0" y="0"/>
          <a:chExt cx="0" cy="0"/>
        </a:xfrm>
      </p:grpSpPr>
      <p:sp>
        <p:nvSpPr>
          <p:cNvPr id="351" name="Shape 35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52" name="Shape 35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0" name="Shape 380"/>
        <p:cNvGrpSpPr/>
        <p:nvPr/>
      </p:nvGrpSpPr>
      <p:grpSpPr>
        <a:xfrm>
          <a:off x="0" y="0"/>
          <a:ext cx="0" cy="0"/>
          <a:chOff x="0" y="0"/>
          <a:chExt cx="0" cy="0"/>
        </a:xfrm>
      </p:grpSpPr>
      <p:sp>
        <p:nvSpPr>
          <p:cNvPr id="381" name="Shape 38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82" name="Shape 38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CustomElements can’t be self-closing</a:t>
            </a:r>
            <a:endParaRPr/>
          </a:p>
          <a:p>
            <a:pPr indent="0" lvl="0" marL="0">
              <a:spcBef>
                <a:spcPts val="0"/>
              </a:spcBef>
              <a:spcAft>
                <a:spcPts val="0"/>
              </a:spcAft>
              <a:buNone/>
            </a:pPr>
            <a:r>
              <a:rPr lang="en-GB" u="sng">
                <a:solidFill>
                  <a:schemeClr val="hlink"/>
                </a:solidFill>
                <a:hlinkClick r:id="rId2"/>
              </a:rPr>
              <a:t>https://developers.google.com/web/fundamentals/getting-started/primers/customelements</a:t>
            </a:r>
            <a:endParaRPr/>
          </a:p>
          <a:p>
            <a:pPr indent="0" lvl="0" marL="0">
              <a:spcBef>
                <a:spcPts val="0"/>
              </a:spcBef>
              <a:spcAft>
                <a:spcPts val="0"/>
              </a:spcAft>
              <a:buNone/>
            </a:pPr>
            <a:r>
              <a:rPr lang="en-GB" u="sng">
                <a:solidFill>
                  <a:schemeClr val="hlink"/>
                </a:solidFill>
                <a:hlinkClick r:id="rId3"/>
              </a:rPr>
              <a:t>https://html.spec.whatwg.org/multipage/syntax.html#void-elements</a:t>
            </a:r>
            <a:r>
              <a:rPr lang="en-GB"/>
              <a:t>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7" name="Shape 387"/>
        <p:cNvGrpSpPr/>
        <p:nvPr/>
      </p:nvGrpSpPr>
      <p:grpSpPr>
        <a:xfrm>
          <a:off x="0" y="0"/>
          <a:ext cx="0" cy="0"/>
          <a:chOff x="0" y="0"/>
          <a:chExt cx="0" cy="0"/>
        </a:xfrm>
      </p:grpSpPr>
      <p:sp>
        <p:nvSpPr>
          <p:cNvPr id="388" name="Shape 38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89" name="Shape 38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3" name="Shape 393"/>
        <p:cNvGrpSpPr/>
        <p:nvPr/>
      </p:nvGrpSpPr>
      <p:grpSpPr>
        <a:xfrm>
          <a:off x="0" y="0"/>
          <a:ext cx="0" cy="0"/>
          <a:chOff x="0" y="0"/>
          <a:chExt cx="0" cy="0"/>
        </a:xfrm>
      </p:grpSpPr>
      <p:sp>
        <p:nvSpPr>
          <p:cNvPr id="394" name="Shape 39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95" name="Shape 39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8" name="Shape 398"/>
        <p:cNvGrpSpPr/>
        <p:nvPr/>
      </p:nvGrpSpPr>
      <p:grpSpPr>
        <a:xfrm>
          <a:off x="0" y="0"/>
          <a:ext cx="0" cy="0"/>
          <a:chOff x="0" y="0"/>
          <a:chExt cx="0" cy="0"/>
        </a:xfrm>
      </p:grpSpPr>
      <p:sp>
        <p:nvSpPr>
          <p:cNvPr id="399" name="Shape 39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00" name="Shape 40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GRAPHQL is an alternative</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5" name="Shape 425"/>
        <p:cNvGrpSpPr/>
        <p:nvPr/>
      </p:nvGrpSpPr>
      <p:grpSpPr>
        <a:xfrm>
          <a:off x="0" y="0"/>
          <a:ext cx="0" cy="0"/>
          <a:chOff x="0" y="0"/>
          <a:chExt cx="0" cy="0"/>
        </a:xfrm>
      </p:grpSpPr>
      <p:sp>
        <p:nvSpPr>
          <p:cNvPr id="426" name="Shape 42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27" name="Shape 42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2" name="Shape 432"/>
        <p:cNvGrpSpPr/>
        <p:nvPr/>
      </p:nvGrpSpPr>
      <p:grpSpPr>
        <a:xfrm>
          <a:off x="0" y="0"/>
          <a:ext cx="0" cy="0"/>
          <a:chOff x="0" y="0"/>
          <a:chExt cx="0" cy="0"/>
        </a:xfrm>
      </p:grpSpPr>
      <p:sp>
        <p:nvSpPr>
          <p:cNvPr id="433" name="Shape 43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34" name="Shape 43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2" name="Shape 452"/>
        <p:cNvGrpSpPr/>
        <p:nvPr/>
      </p:nvGrpSpPr>
      <p:grpSpPr>
        <a:xfrm>
          <a:off x="0" y="0"/>
          <a:ext cx="0" cy="0"/>
          <a:chOff x="0" y="0"/>
          <a:chExt cx="0" cy="0"/>
        </a:xfrm>
      </p:grpSpPr>
      <p:sp>
        <p:nvSpPr>
          <p:cNvPr id="453" name="Shape 45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54" name="Shape 45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9" name="Shape 459"/>
        <p:cNvGrpSpPr/>
        <p:nvPr/>
      </p:nvGrpSpPr>
      <p:grpSpPr>
        <a:xfrm>
          <a:off x="0" y="0"/>
          <a:ext cx="0" cy="0"/>
          <a:chOff x="0" y="0"/>
          <a:chExt cx="0" cy="0"/>
        </a:xfrm>
      </p:grpSpPr>
      <p:sp>
        <p:nvSpPr>
          <p:cNvPr id="460" name="Shape 46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61" name="Shape 46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6" name="Shape 466"/>
        <p:cNvGrpSpPr/>
        <p:nvPr/>
      </p:nvGrpSpPr>
      <p:grpSpPr>
        <a:xfrm>
          <a:off x="0" y="0"/>
          <a:ext cx="0" cy="0"/>
          <a:chOff x="0" y="0"/>
          <a:chExt cx="0" cy="0"/>
        </a:xfrm>
      </p:grpSpPr>
      <p:sp>
        <p:nvSpPr>
          <p:cNvPr id="467" name="Shape 46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68" name="Shape 46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0" name="Shape 80"/>
        <p:cNvGrpSpPr/>
        <p:nvPr/>
      </p:nvGrpSpPr>
      <p:grpSpPr>
        <a:xfrm>
          <a:off x="0" y="0"/>
          <a:ext cx="0" cy="0"/>
          <a:chOff x="0" y="0"/>
          <a:chExt cx="0" cy="0"/>
        </a:xfrm>
      </p:grpSpPr>
      <p:sp>
        <p:nvSpPr>
          <p:cNvPr id="81" name="Shape 8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2" name="Shape 8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2" name="Shape 472"/>
        <p:cNvGrpSpPr/>
        <p:nvPr/>
      </p:nvGrpSpPr>
      <p:grpSpPr>
        <a:xfrm>
          <a:off x="0" y="0"/>
          <a:ext cx="0" cy="0"/>
          <a:chOff x="0" y="0"/>
          <a:chExt cx="0" cy="0"/>
        </a:xfrm>
      </p:grpSpPr>
      <p:sp>
        <p:nvSpPr>
          <p:cNvPr id="473" name="Shape 47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74" name="Shape 47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9" name="Shape 479"/>
        <p:cNvGrpSpPr/>
        <p:nvPr/>
      </p:nvGrpSpPr>
      <p:grpSpPr>
        <a:xfrm>
          <a:off x="0" y="0"/>
          <a:ext cx="0" cy="0"/>
          <a:chOff x="0" y="0"/>
          <a:chExt cx="0" cy="0"/>
        </a:xfrm>
      </p:grpSpPr>
      <p:sp>
        <p:nvSpPr>
          <p:cNvPr id="480" name="Shape 48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81" name="Shape 48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86" name="Shape 486"/>
        <p:cNvGrpSpPr/>
        <p:nvPr/>
      </p:nvGrpSpPr>
      <p:grpSpPr>
        <a:xfrm>
          <a:off x="0" y="0"/>
          <a:ext cx="0" cy="0"/>
          <a:chOff x="0" y="0"/>
          <a:chExt cx="0" cy="0"/>
        </a:xfrm>
      </p:grpSpPr>
      <p:sp>
        <p:nvSpPr>
          <p:cNvPr id="487" name="Shape 48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88" name="Shape 48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93" name="Shape 493"/>
        <p:cNvGrpSpPr/>
        <p:nvPr/>
      </p:nvGrpSpPr>
      <p:grpSpPr>
        <a:xfrm>
          <a:off x="0" y="0"/>
          <a:ext cx="0" cy="0"/>
          <a:chOff x="0" y="0"/>
          <a:chExt cx="0" cy="0"/>
        </a:xfrm>
      </p:grpSpPr>
      <p:sp>
        <p:nvSpPr>
          <p:cNvPr id="494" name="Shape 49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95" name="Shape 49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18" name="Shape 518"/>
        <p:cNvGrpSpPr/>
        <p:nvPr/>
      </p:nvGrpSpPr>
      <p:grpSpPr>
        <a:xfrm>
          <a:off x="0" y="0"/>
          <a:ext cx="0" cy="0"/>
          <a:chOff x="0" y="0"/>
          <a:chExt cx="0" cy="0"/>
        </a:xfrm>
      </p:grpSpPr>
      <p:sp>
        <p:nvSpPr>
          <p:cNvPr id="519" name="Shape 51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20" name="Shape 52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3" name="Shape 523"/>
        <p:cNvGrpSpPr/>
        <p:nvPr/>
      </p:nvGrpSpPr>
      <p:grpSpPr>
        <a:xfrm>
          <a:off x="0" y="0"/>
          <a:ext cx="0" cy="0"/>
          <a:chOff x="0" y="0"/>
          <a:chExt cx="0" cy="0"/>
        </a:xfrm>
      </p:grpSpPr>
      <p:sp>
        <p:nvSpPr>
          <p:cNvPr id="524" name="Shape 52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25" name="Shape 52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a:t>Artifact interactions</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6" name="Shape 566"/>
        <p:cNvGrpSpPr/>
        <p:nvPr/>
      </p:nvGrpSpPr>
      <p:grpSpPr>
        <a:xfrm>
          <a:off x="0" y="0"/>
          <a:ext cx="0" cy="0"/>
          <a:chOff x="0" y="0"/>
          <a:chExt cx="0" cy="0"/>
        </a:xfrm>
      </p:grpSpPr>
      <p:sp>
        <p:nvSpPr>
          <p:cNvPr id="567" name="Shape 56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68" name="Shape 56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72" name="Shape 572"/>
        <p:cNvGrpSpPr/>
        <p:nvPr/>
      </p:nvGrpSpPr>
      <p:grpSpPr>
        <a:xfrm>
          <a:off x="0" y="0"/>
          <a:ext cx="0" cy="0"/>
          <a:chOff x="0" y="0"/>
          <a:chExt cx="0" cy="0"/>
        </a:xfrm>
      </p:grpSpPr>
      <p:sp>
        <p:nvSpPr>
          <p:cNvPr id="573" name="Shape 57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74" name="Shape 57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8" name="Shape 88"/>
        <p:cNvGrpSpPr/>
        <p:nvPr/>
      </p:nvGrpSpPr>
      <p:grpSpPr>
        <a:xfrm>
          <a:off x="0" y="0"/>
          <a:ext cx="0" cy="0"/>
          <a:chOff x="0" y="0"/>
          <a:chExt cx="0" cy="0"/>
        </a:xfrm>
      </p:grpSpPr>
      <p:sp>
        <p:nvSpPr>
          <p:cNvPr id="89" name="Shape 8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0" name="Shape 9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4" name="Shape 94"/>
        <p:cNvGrpSpPr/>
        <p:nvPr/>
      </p:nvGrpSpPr>
      <p:grpSpPr>
        <a:xfrm>
          <a:off x="0" y="0"/>
          <a:ext cx="0" cy="0"/>
          <a:chOff x="0" y="0"/>
          <a:chExt cx="0" cy="0"/>
        </a:xfrm>
      </p:grpSpPr>
      <p:sp>
        <p:nvSpPr>
          <p:cNvPr id="95" name="Shape 9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6" name="Shape 9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 name="Shape 100"/>
        <p:cNvGrpSpPr/>
        <p:nvPr/>
      </p:nvGrpSpPr>
      <p:grpSpPr>
        <a:xfrm>
          <a:off x="0" y="0"/>
          <a:ext cx="0" cy="0"/>
          <a:chOff x="0" y="0"/>
          <a:chExt cx="0" cy="0"/>
        </a:xfrm>
      </p:grpSpPr>
      <p:sp>
        <p:nvSpPr>
          <p:cNvPr id="101" name="Shape 10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2" name="Shape 10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4" name="Shape 114"/>
        <p:cNvGrpSpPr/>
        <p:nvPr/>
      </p:nvGrpSpPr>
      <p:grpSpPr>
        <a:xfrm>
          <a:off x="0" y="0"/>
          <a:ext cx="0" cy="0"/>
          <a:chOff x="0" y="0"/>
          <a:chExt cx="0" cy="0"/>
        </a:xfrm>
      </p:grpSpPr>
      <p:sp>
        <p:nvSpPr>
          <p:cNvPr id="115" name="Shape 11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6" name="Shape 11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Additive &amp; in sync with the industry</a:t>
            </a:r>
            <a:endParaRPr/>
          </a:p>
          <a:p>
            <a:pPr indent="0" lvl="0" marL="0">
              <a:spcBef>
                <a:spcPts val="0"/>
              </a:spcBef>
              <a:spcAft>
                <a:spcPts val="0"/>
              </a:spcAft>
              <a:buNone/>
            </a:pPr>
            <a:r>
              <a:rPr lang="en-GB"/>
              <a:t>Brownfield success story</a:t>
            </a:r>
            <a:endParaRPr/>
          </a:p>
          <a:p>
            <a:pPr indent="0" lvl="0" marL="0">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8" name="Shape 128"/>
        <p:cNvGrpSpPr/>
        <p:nvPr/>
      </p:nvGrpSpPr>
      <p:grpSpPr>
        <a:xfrm>
          <a:off x="0" y="0"/>
          <a:ext cx="0" cy="0"/>
          <a:chOff x="0" y="0"/>
          <a:chExt cx="0" cy="0"/>
        </a:xfrm>
      </p:grpSpPr>
      <p:sp>
        <p:nvSpPr>
          <p:cNvPr id="129" name="Shape 12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0" name="Shape 13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To achieve reusability in this context, a better </a:t>
            </a:r>
            <a:r>
              <a:rPr lang="en-GB"/>
              <a:t>understanding</a:t>
            </a:r>
            <a:r>
              <a:rPr lang="en-GB"/>
              <a:t> is required.</a:t>
            </a:r>
            <a:endParaRPr/>
          </a:p>
          <a:p>
            <a:pPr indent="0" lvl="0" marL="0">
              <a:spcBef>
                <a:spcPts val="0"/>
              </a:spcBef>
              <a:spcAft>
                <a:spcPts val="0"/>
              </a:spcAft>
              <a:buNone/>
            </a:pPr>
            <a:r>
              <a:rPr lang="en-GB"/>
              <a:t>The more services are independent from one the more reuse and composition will be possible with those services.</a:t>
            </a:r>
            <a:endParaRPr/>
          </a:p>
          <a:p>
            <a:pPr indent="0" lvl="0" marL="0">
              <a:spcBef>
                <a:spcPts val="0"/>
              </a:spcBef>
              <a:spcAft>
                <a:spcPts val="0"/>
              </a:spcAft>
              <a:buNone/>
            </a:pPr>
            <a:r>
              <a:rPr lang="en-GB"/>
              <a:t>vertical software assets are deliberately constructed as part of a product line.</a:t>
            </a:r>
            <a:endParaRPr/>
          </a:p>
          <a:p>
            <a:pPr indent="0" lvl="0" marL="0" rtl="0">
              <a:spcBef>
                <a:spcPts val="0"/>
              </a:spcBef>
              <a:spcAft>
                <a:spcPts val="0"/>
              </a:spcAft>
              <a:buNone/>
            </a:pPr>
            <a:r>
              <a:rPr lang="en-GB"/>
              <a:t>Vertical reuse helps you create new products faster, offer product variations/flavors, and fetch a higher return on your software investments over super-generic horizontal assets.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Shape 10"/>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 name="Shape 11"/>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 name="Shape 12"/>
          <p:cNvSpPr txBox="1"/>
          <p:nvPr>
            <p:ph type="ctrTitle"/>
          </p:nvPr>
        </p:nvSpPr>
        <p:spPr>
          <a:xfrm>
            <a:off x="390525" y="1819275"/>
            <a:ext cx="8222100" cy="933600"/>
          </a:xfrm>
          <a:prstGeom prst="rect">
            <a:avLst/>
          </a:prstGeom>
        </p:spPr>
        <p:txBody>
          <a:bodyPr anchorCtr="0" anchor="b"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3" name="Shape 13"/>
          <p:cNvSpPr txBox="1"/>
          <p:nvPr>
            <p:ph idx="1" type="subTitle"/>
          </p:nvPr>
        </p:nvSpPr>
        <p:spPr>
          <a:xfrm>
            <a:off x="390525" y="2789130"/>
            <a:ext cx="8222100" cy="432900"/>
          </a:xfrm>
          <a:prstGeom prst="rect">
            <a:avLst/>
          </a:prstGeom>
        </p:spPr>
        <p:txBody>
          <a:bodyPr anchorCtr="0" anchor="t" bIns="91425" lIns="91425" spcFirstLastPara="1" rIns="91425" wrap="square" tIns="91425"/>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4" name="Shape 1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57" name="Shape 57"/>
        <p:cNvGrpSpPr/>
        <p:nvPr/>
      </p:nvGrpSpPr>
      <p:grpSpPr>
        <a:xfrm>
          <a:off x="0" y="0"/>
          <a:ext cx="0" cy="0"/>
          <a:chOff x="0" y="0"/>
          <a:chExt cx="0" cy="0"/>
        </a:xfrm>
      </p:grpSpPr>
      <p:sp>
        <p:nvSpPr>
          <p:cNvPr id="58" name="Shape 58"/>
          <p:cNvSpPr txBox="1"/>
          <p:nvPr>
            <p:ph type="title"/>
          </p:nvPr>
        </p:nvSpPr>
        <p:spPr>
          <a:xfrm>
            <a:off x="475500" y="1258525"/>
            <a:ext cx="8222100" cy="1963500"/>
          </a:xfrm>
          <a:prstGeom prst="rect">
            <a:avLst/>
          </a:prstGeom>
        </p:spPr>
        <p:txBody>
          <a:bodyPr anchorCtr="0" anchor="b" bIns="91425" lIns="91425" spcFirstLastPara="1" rIns="91425" wrap="square" tIns="91425"/>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p:txBody>
      </p:sp>
      <p:sp>
        <p:nvSpPr>
          <p:cNvPr id="59" name="Shape 59"/>
          <p:cNvSpPr txBox="1"/>
          <p:nvPr>
            <p:ph idx="1" type="body"/>
          </p:nvPr>
        </p:nvSpPr>
        <p:spPr>
          <a:xfrm>
            <a:off x="475500" y="3304625"/>
            <a:ext cx="8222100" cy="13008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60" name="Shape 6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61" name="Shape 61"/>
        <p:cNvGrpSpPr/>
        <p:nvPr/>
      </p:nvGrpSpPr>
      <p:grpSpPr>
        <a:xfrm>
          <a:off x="0" y="0"/>
          <a:ext cx="0" cy="0"/>
          <a:chOff x="0" y="0"/>
          <a:chExt cx="0" cy="0"/>
        </a:xfrm>
      </p:grpSpPr>
      <p:sp>
        <p:nvSpPr>
          <p:cNvPr id="62" name="Shape 6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5" name="Shape 15"/>
        <p:cNvGrpSpPr/>
        <p:nvPr/>
      </p:nvGrpSpPr>
      <p:grpSpPr>
        <a:xfrm>
          <a:off x="0" y="0"/>
          <a:ext cx="0" cy="0"/>
          <a:chOff x="0" y="0"/>
          <a:chExt cx="0" cy="0"/>
        </a:xfrm>
      </p:grpSpPr>
      <p:sp>
        <p:nvSpPr>
          <p:cNvPr id="16" name="Shape 16"/>
          <p:cNvSpPr txBox="1"/>
          <p:nvPr>
            <p:ph type="title"/>
          </p:nvPr>
        </p:nvSpPr>
        <p:spPr>
          <a:xfrm>
            <a:off x="460950" y="2065350"/>
            <a:ext cx="8222100" cy="1012800"/>
          </a:xfrm>
          <a:prstGeom prst="rect">
            <a:avLst/>
          </a:prstGeom>
        </p:spPr>
        <p:txBody>
          <a:bodyPr anchorCtr="0" anchor="ctr" bIns="91425" lIns="91425" spcFirstLastPara="1" rIns="91425" wrap="square" tIns="91425"/>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7" name="Shape 1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8" name="Shape 18"/>
        <p:cNvGrpSpPr/>
        <p:nvPr/>
      </p:nvGrpSpPr>
      <p:grpSpPr>
        <a:xfrm>
          <a:off x="0" y="0"/>
          <a:ext cx="0" cy="0"/>
          <a:chOff x="0" y="0"/>
          <a:chExt cx="0" cy="0"/>
        </a:xfrm>
      </p:grpSpPr>
      <p:sp>
        <p:nvSpPr>
          <p:cNvPr id="19" name="Shape 19"/>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 name="Shape 20"/>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 name="Shape 21"/>
          <p:cNvSpPr txBox="1"/>
          <p:nvPr>
            <p:ph type="title"/>
          </p:nvPr>
        </p:nvSpPr>
        <p:spPr>
          <a:xfrm>
            <a:off x="471900" y="738725"/>
            <a:ext cx="8222100" cy="767700"/>
          </a:xfrm>
          <a:prstGeom prst="rect">
            <a:avLst/>
          </a:prstGeom>
        </p:spPr>
        <p:txBody>
          <a:bodyPr anchorCtr="0" anchor="b" bIns="91425" lIns="91425" spcFirstLastPara="1" rIns="91425" wrap="square" tIns="91425"/>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2" name="Shape 22"/>
          <p:cNvSpPr txBox="1"/>
          <p:nvPr>
            <p:ph idx="1" type="body"/>
          </p:nvPr>
        </p:nvSpPr>
        <p:spPr>
          <a:xfrm>
            <a:off x="471900" y="1919075"/>
            <a:ext cx="8222100" cy="27102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Shape 2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4" name="Shape 24"/>
        <p:cNvGrpSpPr/>
        <p:nvPr/>
      </p:nvGrpSpPr>
      <p:grpSpPr>
        <a:xfrm>
          <a:off x="0" y="0"/>
          <a:ext cx="0" cy="0"/>
          <a:chOff x="0" y="0"/>
          <a:chExt cx="0" cy="0"/>
        </a:xfrm>
      </p:grpSpPr>
      <p:sp>
        <p:nvSpPr>
          <p:cNvPr id="25" name="Shape 2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6" name="Shape 26"/>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7" name="Shape 27"/>
          <p:cNvSpPr txBox="1"/>
          <p:nvPr>
            <p:ph type="title"/>
          </p:nvPr>
        </p:nvSpPr>
        <p:spPr>
          <a:xfrm>
            <a:off x="471900" y="738725"/>
            <a:ext cx="8222100" cy="767700"/>
          </a:xfrm>
          <a:prstGeom prst="rect">
            <a:avLst/>
          </a:prstGeom>
        </p:spPr>
        <p:txBody>
          <a:bodyPr anchorCtr="0" anchor="b" bIns="91425" lIns="91425" spcFirstLastPara="1" rIns="91425" wrap="square" tIns="91425"/>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8" name="Shape 28"/>
          <p:cNvSpPr txBox="1"/>
          <p:nvPr>
            <p:ph idx="1" type="body"/>
          </p:nvPr>
        </p:nvSpPr>
        <p:spPr>
          <a:xfrm>
            <a:off x="471900" y="1919075"/>
            <a:ext cx="3999900" cy="27102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Shape 29"/>
          <p:cNvSpPr txBox="1"/>
          <p:nvPr>
            <p:ph idx="2" type="body"/>
          </p:nvPr>
        </p:nvSpPr>
        <p:spPr>
          <a:xfrm>
            <a:off x="4694250" y="1919075"/>
            <a:ext cx="3999900" cy="27102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 name="Shape 3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1" name="Shape 31"/>
        <p:cNvGrpSpPr/>
        <p:nvPr/>
      </p:nvGrpSpPr>
      <p:grpSpPr>
        <a:xfrm>
          <a:off x="0" y="0"/>
          <a:ext cx="0" cy="0"/>
          <a:chOff x="0" y="0"/>
          <a:chExt cx="0" cy="0"/>
        </a:xfrm>
      </p:grpSpPr>
      <p:sp>
        <p:nvSpPr>
          <p:cNvPr id="32" name="Shape 32"/>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3" name="Shape 33"/>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 name="Shape 34"/>
          <p:cNvSpPr txBox="1"/>
          <p:nvPr>
            <p:ph type="title"/>
          </p:nvPr>
        </p:nvSpPr>
        <p:spPr>
          <a:xfrm>
            <a:off x="98250" y="16350"/>
            <a:ext cx="8826600" cy="602700"/>
          </a:xfrm>
          <a:prstGeom prst="rect">
            <a:avLst/>
          </a:prstGeom>
        </p:spPr>
        <p:txBody>
          <a:bodyPr anchorCtr="0" anchor="ctr" bIns="91425" lIns="91425" spcFirstLastPara="1" rIns="91425" wrap="square" tIns="91425"/>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35" name="Shape 3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6" name="Shape 36"/>
        <p:cNvGrpSpPr/>
        <p:nvPr/>
      </p:nvGrpSpPr>
      <p:grpSpPr>
        <a:xfrm>
          <a:off x="0" y="0"/>
          <a:ext cx="0" cy="0"/>
          <a:chOff x="0" y="0"/>
          <a:chExt cx="0" cy="0"/>
        </a:xfrm>
      </p:grpSpPr>
      <p:sp>
        <p:nvSpPr>
          <p:cNvPr id="37" name="Shape 3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8" name="Shape 38"/>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9" name="Shape 39"/>
          <p:cNvSpPr txBox="1"/>
          <p:nvPr>
            <p:ph type="title"/>
          </p:nvPr>
        </p:nvSpPr>
        <p:spPr>
          <a:xfrm>
            <a:off x="226078" y="357800"/>
            <a:ext cx="2808000" cy="9534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Shape 40"/>
          <p:cNvSpPr txBox="1"/>
          <p:nvPr>
            <p:ph idx="1" type="body"/>
          </p:nvPr>
        </p:nvSpPr>
        <p:spPr>
          <a:xfrm>
            <a:off x="226075" y="1465800"/>
            <a:ext cx="2808000" cy="3163500"/>
          </a:xfrm>
          <a:prstGeom prst="rect">
            <a:avLst/>
          </a:prstGeom>
        </p:spPr>
        <p:txBody>
          <a:bodyPr anchorCtr="0" anchor="t" bIns="91425" lIns="91425" spcFirstLastPara="1" rIns="91425" wrap="square" tIns="91425"/>
          <a:lstStyle>
            <a:lvl1pPr indent="-304800" lvl="0" marL="457200">
              <a:spcBef>
                <a:spcPts val="0"/>
              </a:spcBef>
              <a:spcAft>
                <a:spcPts val="0"/>
              </a:spcAft>
              <a:buClr>
                <a:schemeClr val="lt1"/>
              </a:buClr>
              <a:buSzPts val="1200"/>
              <a:buChar char="●"/>
              <a:defRPr sz="1200">
                <a:solidFill>
                  <a:schemeClr val="lt1"/>
                </a:solidFill>
              </a:defRPr>
            </a:lvl1pPr>
            <a:lvl2pPr indent="-304800" lvl="1" marL="914400">
              <a:spcBef>
                <a:spcPts val="1600"/>
              </a:spcBef>
              <a:spcAft>
                <a:spcPts val="0"/>
              </a:spcAft>
              <a:buClr>
                <a:schemeClr val="lt1"/>
              </a:buClr>
              <a:buSzPts val="1200"/>
              <a:buChar char="○"/>
              <a:defRPr sz="1200">
                <a:solidFill>
                  <a:schemeClr val="lt1"/>
                </a:solidFill>
              </a:defRPr>
            </a:lvl2pPr>
            <a:lvl3pPr indent="-304800" lvl="2" marL="1371600">
              <a:spcBef>
                <a:spcPts val="1600"/>
              </a:spcBef>
              <a:spcAft>
                <a:spcPts val="0"/>
              </a:spcAft>
              <a:buClr>
                <a:schemeClr val="lt1"/>
              </a:buClr>
              <a:buSzPts val="1200"/>
              <a:buChar char="■"/>
              <a:defRPr sz="1200">
                <a:solidFill>
                  <a:schemeClr val="lt1"/>
                </a:solidFill>
              </a:defRPr>
            </a:lvl3pPr>
            <a:lvl4pPr indent="-304800" lvl="3" marL="1828800">
              <a:spcBef>
                <a:spcPts val="1600"/>
              </a:spcBef>
              <a:spcAft>
                <a:spcPts val="0"/>
              </a:spcAft>
              <a:buClr>
                <a:schemeClr val="lt1"/>
              </a:buClr>
              <a:buSzPts val="1200"/>
              <a:buChar char="●"/>
              <a:defRPr sz="1200">
                <a:solidFill>
                  <a:schemeClr val="lt1"/>
                </a:solidFill>
              </a:defRPr>
            </a:lvl4pPr>
            <a:lvl5pPr indent="-304800" lvl="4" marL="2286000">
              <a:spcBef>
                <a:spcPts val="1600"/>
              </a:spcBef>
              <a:spcAft>
                <a:spcPts val="0"/>
              </a:spcAft>
              <a:buClr>
                <a:schemeClr val="lt1"/>
              </a:buClr>
              <a:buSzPts val="1200"/>
              <a:buChar char="○"/>
              <a:defRPr sz="1200">
                <a:solidFill>
                  <a:schemeClr val="lt1"/>
                </a:solidFill>
              </a:defRPr>
            </a:lvl5pPr>
            <a:lvl6pPr indent="-304800" lvl="5" marL="2743200">
              <a:spcBef>
                <a:spcPts val="1600"/>
              </a:spcBef>
              <a:spcAft>
                <a:spcPts val="0"/>
              </a:spcAft>
              <a:buClr>
                <a:schemeClr val="lt1"/>
              </a:buClr>
              <a:buSzPts val="1200"/>
              <a:buChar char="■"/>
              <a:defRPr sz="1200">
                <a:solidFill>
                  <a:schemeClr val="lt1"/>
                </a:solidFill>
              </a:defRPr>
            </a:lvl6pPr>
            <a:lvl7pPr indent="-304800" lvl="6" marL="3200400">
              <a:spcBef>
                <a:spcPts val="1600"/>
              </a:spcBef>
              <a:spcAft>
                <a:spcPts val="0"/>
              </a:spcAft>
              <a:buClr>
                <a:schemeClr val="lt1"/>
              </a:buClr>
              <a:buSzPts val="1200"/>
              <a:buChar char="●"/>
              <a:defRPr sz="1200">
                <a:solidFill>
                  <a:schemeClr val="lt1"/>
                </a:solidFill>
              </a:defRPr>
            </a:lvl7pPr>
            <a:lvl8pPr indent="-304800" lvl="7" marL="3657600">
              <a:spcBef>
                <a:spcPts val="1600"/>
              </a:spcBef>
              <a:spcAft>
                <a:spcPts val="0"/>
              </a:spcAft>
              <a:buClr>
                <a:schemeClr val="lt1"/>
              </a:buClr>
              <a:buSzPts val="1200"/>
              <a:buChar char="○"/>
              <a:defRPr sz="1200">
                <a:solidFill>
                  <a:schemeClr val="lt1"/>
                </a:solidFill>
              </a:defRPr>
            </a:lvl8pPr>
            <a:lvl9pPr indent="-304800" lvl="8" marL="4114800">
              <a:spcBef>
                <a:spcPts val="1600"/>
              </a:spcBef>
              <a:spcAft>
                <a:spcPts val="1600"/>
              </a:spcAft>
              <a:buClr>
                <a:schemeClr val="lt1"/>
              </a:buClr>
              <a:buSzPts val="1200"/>
              <a:buChar char="■"/>
              <a:defRPr sz="1200">
                <a:solidFill>
                  <a:schemeClr val="lt1"/>
                </a:solidFill>
              </a:defRPr>
            </a:lvl9pPr>
          </a:lstStyle>
          <a:p/>
        </p:txBody>
      </p:sp>
      <p:sp>
        <p:nvSpPr>
          <p:cNvPr id="41" name="Shape 4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42" name="Shape 42"/>
        <p:cNvGrpSpPr/>
        <p:nvPr/>
      </p:nvGrpSpPr>
      <p:grpSpPr>
        <a:xfrm>
          <a:off x="0" y="0"/>
          <a:ext cx="0" cy="0"/>
          <a:chOff x="0" y="0"/>
          <a:chExt cx="0" cy="0"/>
        </a:xfrm>
      </p:grpSpPr>
      <p:sp>
        <p:nvSpPr>
          <p:cNvPr id="43" name="Shape 43"/>
          <p:cNvSpPr txBox="1"/>
          <p:nvPr>
            <p:ph type="title"/>
          </p:nvPr>
        </p:nvSpPr>
        <p:spPr>
          <a:xfrm>
            <a:off x="490250" y="488250"/>
            <a:ext cx="6227100" cy="4090800"/>
          </a:xfrm>
          <a:prstGeom prst="rect">
            <a:avLst/>
          </a:prstGeom>
        </p:spPr>
        <p:txBody>
          <a:bodyPr anchorCtr="0" anchor="ctr" bIns="91425" lIns="91425" spcFirstLastPara="1" rIns="91425" wrap="square" tIns="91425"/>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44" name="Shape 4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5" name="Shape 45"/>
        <p:cNvGrpSpPr/>
        <p:nvPr/>
      </p:nvGrpSpPr>
      <p:grpSpPr>
        <a:xfrm>
          <a:off x="0" y="0"/>
          <a:ext cx="0" cy="0"/>
          <a:chOff x="0" y="0"/>
          <a:chExt cx="0" cy="0"/>
        </a:xfrm>
      </p:grpSpPr>
      <p:sp>
        <p:nvSpPr>
          <p:cNvPr id="46" name="Shape 46"/>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7" name="Shape 47"/>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8" name="Shape 48"/>
          <p:cNvSpPr txBox="1"/>
          <p:nvPr>
            <p:ph type="title"/>
          </p:nvPr>
        </p:nvSpPr>
        <p:spPr>
          <a:xfrm>
            <a:off x="265500" y="1233175"/>
            <a:ext cx="4045200" cy="1482300"/>
          </a:xfrm>
          <a:prstGeom prst="rect">
            <a:avLst/>
          </a:prstGeom>
        </p:spPr>
        <p:txBody>
          <a:bodyPr anchorCtr="0" anchor="b" bIns="91425" lIns="91425" spcFirstLastPara="1" rIns="91425" wrap="square" tIns="91425"/>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p:txBody>
      </p:sp>
      <p:sp>
        <p:nvSpPr>
          <p:cNvPr id="49" name="Shape 49"/>
          <p:cNvSpPr txBox="1"/>
          <p:nvPr>
            <p:ph idx="1" type="subTitle"/>
          </p:nvPr>
        </p:nvSpPr>
        <p:spPr>
          <a:xfrm>
            <a:off x="265500" y="2779467"/>
            <a:ext cx="4045200" cy="12351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Shape 50"/>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1" name="Shape 5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52" name="Shape 52"/>
        <p:cNvGrpSpPr/>
        <p:nvPr/>
      </p:nvGrpSpPr>
      <p:grpSpPr>
        <a:xfrm>
          <a:off x="0" y="0"/>
          <a:ext cx="0" cy="0"/>
          <a:chOff x="0" y="0"/>
          <a:chExt cx="0" cy="0"/>
        </a:xfrm>
      </p:grpSpPr>
      <p:sp>
        <p:nvSpPr>
          <p:cNvPr id="53" name="Shape 53"/>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4" name="Shape 54"/>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5" name="Shape 55"/>
          <p:cNvSpPr txBox="1"/>
          <p:nvPr>
            <p:ph idx="1" type="body"/>
          </p:nvPr>
        </p:nvSpPr>
        <p:spPr>
          <a:xfrm>
            <a:off x="57150" y="4696825"/>
            <a:ext cx="8382000" cy="4467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Clr>
                <a:schemeClr val="lt1"/>
              </a:buClr>
              <a:buSzPts val="1200"/>
              <a:buNone/>
              <a:defRPr sz="1200">
                <a:solidFill>
                  <a:schemeClr val="lt1"/>
                </a:solidFill>
              </a:defRPr>
            </a:lvl1pPr>
          </a:lstStyle>
          <a:p/>
        </p:txBody>
      </p:sp>
      <p:sp>
        <p:nvSpPr>
          <p:cNvPr id="56" name="Shape 5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terial">
    <p:bg>
      <p:bgPr>
        <a:solidFill>
          <a:srgbClr val="1E293B"/>
        </a:solidFill>
      </p:bgPr>
    </p:bg>
    <p:spTree>
      <p:nvGrpSpPr>
        <p:cNvPr id="5" name="Shape 5"/>
        <p:cNvGrpSpPr/>
        <p:nvPr/>
      </p:nvGrpSpPr>
      <p:grpSpPr>
        <a:xfrm>
          <a:off x="0" y="0"/>
          <a:ext cx="0" cy="0"/>
          <a:chOff x="0" y="0"/>
          <a:chExt cx="0" cy="0"/>
        </a:xfrm>
      </p:grpSpPr>
      <p:sp>
        <p:nvSpPr>
          <p:cNvPr id="6" name="Shape 6"/>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Shape 7"/>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Shape 8"/>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indent="0" lvl="0" marL="0">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 Id="rId3" Type="http://schemas.openxmlformats.org/officeDocument/2006/relationships/image" Target="../media/image1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comments" Target="../comments/comment3.xml"/><Relationship Id="rId4" Type="http://schemas.openxmlformats.org/officeDocument/2006/relationships/hyperlink" Target="https://artofsoftwarereuse.com/2009/10/13/key-differences-between-vertical-and-horizontal-reuse/"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 Id="rId3" Type="http://schemas.openxmlformats.org/officeDocument/2006/relationships/hyperlink" Target="https://www.webcomponents.org/specs"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hyperlink" Target="https://www.polymer-project.org/blog/2017-08-22-npm-modules"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hyperlink" Target="https://twitter.com/Andrei_Cimpean"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0.xml"/><Relationship Id="rId3" Type="http://schemas.openxmlformats.org/officeDocument/2006/relationships/hyperlink" Target="https://glimmerjs.com/" TargetMode="External"/><Relationship Id="rId4" Type="http://schemas.openxmlformats.org/officeDocument/2006/relationships/hyperlink" Target="https://engineering.linkedin.com/blog/2017/12/the-glimmer-binary-experience"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 Id="rId3" Type="http://schemas.openxmlformats.org/officeDocument/2006/relationships/hyperlink" Target="https://github.com/glimmerjs/glimmer-web-component/issues/19"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2.xml"/><Relationship Id="rId3" Type="http://schemas.openxmlformats.org/officeDocument/2006/relationships/hyperlink" Target="https://ember-cli.com/"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 Id="rId3" Type="http://schemas.openxmlformats.org/officeDocument/2006/relationships/image" Target="../media/image11.png"/><Relationship Id="rId4" Type="http://schemas.openxmlformats.org/officeDocument/2006/relationships/hyperlink" Target="https://github.com/emberjs/ember.js/issues/16301"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 Id="rId3" Type="http://schemas.openxmlformats.org/officeDocument/2006/relationships/hyperlink" Target="https://developers.google.com/web/fundamentals/architecture/building-components/best-practices"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7.xml"/><Relationship Id="rId3" Type="http://schemas.openxmlformats.org/officeDocument/2006/relationships/image" Target="../media/image7.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8.xml"/><Relationship Id="rId3" Type="http://schemas.openxmlformats.org/officeDocument/2006/relationships/image" Target="../media/image7.png"/><Relationship Id="rId4" Type="http://schemas.openxmlformats.org/officeDocument/2006/relationships/hyperlink" Target="https://developers.google.com/web/fundamentals/architecture/building-components/best-practices"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 Id="rId3" Type="http://schemas.openxmlformats.org/officeDocument/2006/relationships/hyperlink" Target="https://github.com/glimmerjs/glimmer-web-component/issues/19"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10.png"/><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1.xml"/><Relationship Id="rId3" Type="http://schemas.openxmlformats.org/officeDocument/2006/relationships/hyperlink" Target="https://developer.mozilla.org/en-US/docs/Web/API/CustomEvent" TargetMode="External"/><Relationship Id="rId4" Type="http://schemas.openxmlformats.org/officeDocument/2006/relationships/image" Target="../media/image9.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2.xml"/><Relationship Id="rId3" Type="http://schemas.openxmlformats.org/officeDocument/2006/relationships/image" Target="../media/image12.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4.xml"/><Relationship Id="rId3" Type="http://schemas.openxmlformats.org/officeDocument/2006/relationships/comments" Target="../comments/comment4.xml"/><Relationship Id="rId4" Type="http://schemas.openxmlformats.org/officeDocument/2006/relationships/hyperlink" Target="https://samnewman.io/patterns/architectural/bff/"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5.xml"/><Relationship Id="rId3" Type="http://schemas.openxmlformats.org/officeDocument/2006/relationships/comments" Target="../comments/comment5.xml"/><Relationship Id="rId4" Type="http://schemas.openxmlformats.org/officeDocument/2006/relationships/image" Target="../media/image1.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 Id="rId3" Type="http://schemas.openxmlformats.org/officeDocument/2006/relationships/comments" Target="../comments/comment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7.xml"/><Relationship Id="rId3" Type="http://schemas.openxmlformats.org/officeDocument/2006/relationships/hyperlink" Target="https://www.thoughtworks.com/radar/techniques/micro-frontends"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9.xml"/><Relationship Id="rId3" Type="http://schemas.openxmlformats.org/officeDocument/2006/relationships/hyperlink" Target="https://github.com/puikinsh/sufee-admin-dashboard" TargetMode="External"/></Relationships>
</file>

<file path=ppt/slides/_rels/slide4.xml.rels><?xml version="1.0" encoding="UTF-8" standalone="yes"?><Relationships xmlns="http://schemas.openxmlformats.org/package/2006/relationships"><Relationship Id="rId20" Type="http://schemas.openxmlformats.org/officeDocument/2006/relationships/hyperlink" Target="https://en.wikipedia.org/wiki/Charybdis" TargetMode="External"/><Relationship Id="rId11" Type="http://schemas.openxmlformats.org/officeDocument/2006/relationships/hyperlink" Target="https://en.wikipedia.org/wiki/Mosaic" TargetMode="External"/><Relationship Id="rId22" Type="http://schemas.openxmlformats.org/officeDocument/2006/relationships/hyperlink" Target="https://en.wikipedia.org/wiki/Fresco" TargetMode="External"/><Relationship Id="rId10" Type="http://schemas.openxmlformats.org/officeDocument/2006/relationships/hyperlink" Target="https://en.wikipedia.org/wiki/Ulixes" TargetMode="External"/><Relationship Id="rId21" Type="http://schemas.openxmlformats.org/officeDocument/2006/relationships/hyperlink" Target="https://en.wikipedia.org/wiki/Fresco" TargetMode="External"/><Relationship Id="rId13" Type="http://schemas.openxmlformats.org/officeDocument/2006/relationships/hyperlink" Target="https://en.wikipedia.org/wiki/Bardo_National_Museum" TargetMode="External"/><Relationship Id="rId24" Type="http://schemas.openxmlformats.org/officeDocument/2006/relationships/hyperlink" Target="https://en.wikipedia.org/wiki/Alessandro_Allori" TargetMode="External"/><Relationship Id="rId12" Type="http://schemas.openxmlformats.org/officeDocument/2006/relationships/hyperlink" Target="https://en.wikipedia.org/wiki/Mosaic" TargetMode="External"/><Relationship Id="rId23" Type="http://schemas.openxmlformats.org/officeDocument/2006/relationships/hyperlink" Target="https://en.wikipedia.org/wiki/Alessandro_Allori" TargetMode="External"/><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14.png"/><Relationship Id="rId4" Type="http://schemas.openxmlformats.org/officeDocument/2006/relationships/image" Target="../media/image16.png"/><Relationship Id="rId9" Type="http://schemas.openxmlformats.org/officeDocument/2006/relationships/hyperlink" Target="https://en.wikipedia.org/wiki/Ulixes" TargetMode="External"/><Relationship Id="rId15" Type="http://schemas.openxmlformats.org/officeDocument/2006/relationships/hyperlink" Target="https://en.wikipedia.org/wiki/Tunis" TargetMode="External"/><Relationship Id="rId14" Type="http://schemas.openxmlformats.org/officeDocument/2006/relationships/hyperlink" Target="https://en.wikipedia.org/wiki/Bardo_National_Museum" TargetMode="External"/><Relationship Id="rId17" Type="http://schemas.openxmlformats.org/officeDocument/2006/relationships/hyperlink" Target="https://en.wikipedia.org/wiki/Scylla" TargetMode="External"/><Relationship Id="rId16" Type="http://schemas.openxmlformats.org/officeDocument/2006/relationships/hyperlink" Target="https://en.wikipedia.org/wiki/Tunis" TargetMode="External"/><Relationship Id="rId5" Type="http://schemas.openxmlformats.org/officeDocument/2006/relationships/image" Target="../media/image13.png"/><Relationship Id="rId19" Type="http://schemas.openxmlformats.org/officeDocument/2006/relationships/hyperlink" Target="https://en.wikipedia.org/wiki/Charybdis" TargetMode="External"/><Relationship Id="rId6" Type="http://schemas.openxmlformats.org/officeDocument/2006/relationships/hyperlink" Target="https://en.wikipedia.org/wiki/Odysseus#/media/File:Arnold_B%C3%B6cklin_-_Odysseus_and_Polyphemus.jpg" TargetMode="External"/><Relationship Id="rId18" Type="http://schemas.openxmlformats.org/officeDocument/2006/relationships/hyperlink" Target="https://en.wikipedia.org/wiki/Scylla" TargetMode="External"/><Relationship Id="rId7" Type="http://schemas.openxmlformats.org/officeDocument/2006/relationships/hyperlink" Target="https://en.wikipedia.org/wiki/Siren_(mythology)" TargetMode="External"/><Relationship Id="rId8" Type="http://schemas.openxmlformats.org/officeDocument/2006/relationships/hyperlink" Target="https://en.wikipedia.org/wiki/Siren_(mythology)" TargetMode="Externa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0.xml"/><Relationship Id="rId3" Type="http://schemas.openxmlformats.org/officeDocument/2006/relationships/image" Target="../media/image8.png"/><Relationship Id="rId4" Type="http://schemas.openxmlformats.org/officeDocument/2006/relationships/image" Target="../media/image3.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1.xml"/><Relationship Id="rId3" Type="http://schemas.openxmlformats.org/officeDocument/2006/relationships/image" Target="../media/image6.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3.xml"/><Relationship Id="rId3" Type="http://schemas.openxmlformats.org/officeDocument/2006/relationships/comments" Target="../comments/commen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7.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5.xml"/><Relationship Id="rId3" Type="http://schemas.openxmlformats.org/officeDocument/2006/relationships/comments" Target="../comments/commen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comments" Target="../comments/commen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 Id="rId3" Type="http://schemas.openxmlformats.org/officeDocument/2006/relationships/hyperlink" Target="https://artofsoftwarereuse.com/2009/10/13/key-differences-between-vertical-and-horizontal-reuse/" TargetMode="External"/><Relationship Id="rId4" Type="http://schemas.openxmlformats.org/officeDocument/2006/relationships/hyperlink" Target="https://artofsoftwarereuse.com/2009/04/02/horizontal-and-vertical-software-assets/"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66" name="Shape 66"/>
        <p:cNvGrpSpPr/>
        <p:nvPr/>
      </p:nvGrpSpPr>
      <p:grpSpPr>
        <a:xfrm>
          <a:off x="0" y="0"/>
          <a:ext cx="0" cy="0"/>
          <a:chOff x="0" y="0"/>
          <a:chExt cx="0" cy="0"/>
        </a:xfrm>
      </p:grpSpPr>
      <p:pic>
        <p:nvPicPr>
          <p:cNvPr id="67" name="Shape 67"/>
          <p:cNvPicPr preferRelativeResize="0"/>
          <p:nvPr/>
        </p:nvPicPr>
        <p:blipFill>
          <a:blip r:embed="rId3">
            <a:alphaModFix/>
          </a:blip>
          <a:stretch>
            <a:fillRect/>
          </a:stretch>
        </p:blipFill>
        <p:spPr>
          <a:xfrm>
            <a:off x="1149788" y="152400"/>
            <a:ext cx="6844424" cy="4838703"/>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8" name="Shape 138"/>
        <p:cNvGrpSpPr/>
        <p:nvPr/>
      </p:nvGrpSpPr>
      <p:grpSpPr>
        <a:xfrm>
          <a:off x="0" y="0"/>
          <a:ext cx="0" cy="0"/>
          <a:chOff x="0" y="0"/>
          <a:chExt cx="0" cy="0"/>
        </a:xfrm>
      </p:grpSpPr>
      <p:graphicFrame>
        <p:nvGraphicFramePr>
          <p:cNvPr id="139" name="Shape 139"/>
          <p:cNvGraphicFramePr/>
          <p:nvPr/>
        </p:nvGraphicFramePr>
        <p:xfrm>
          <a:off x="952500" y="643125"/>
          <a:ext cx="3000000" cy="3000000"/>
        </p:xfrm>
        <a:graphic>
          <a:graphicData uri="http://schemas.openxmlformats.org/drawingml/2006/table">
            <a:tbl>
              <a:tblPr>
                <a:noFill/>
                <a:tableStyleId>{DF525AB7-BD70-4EC4-8A66-C583DAD24266}</a:tableStyleId>
              </a:tblPr>
              <a:tblGrid>
                <a:gridCol w="2413000"/>
                <a:gridCol w="2413000"/>
                <a:gridCol w="2413000"/>
              </a:tblGrid>
              <a:tr h="381000">
                <a:tc>
                  <a:txBody>
                    <a:bodyPr>
                      <a:noAutofit/>
                    </a:bodyPr>
                    <a:lstStyle/>
                    <a:p>
                      <a:pPr indent="0" lvl="0" marL="0">
                        <a:spcBef>
                          <a:spcPts val="0"/>
                        </a:spcBef>
                        <a:spcAft>
                          <a:spcPts val="0"/>
                        </a:spcAft>
                        <a:buNone/>
                      </a:pPr>
                      <a:r>
                        <a:rPr b="1" lang="en-GB">
                          <a:solidFill>
                            <a:srgbClr val="FFFFFF"/>
                          </a:solidFill>
                        </a:rPr>
                        <a:t>Characteristic</a:t>
                      </a:r>
                      <a:endParaRPr b="1">
                        <a:solidFill>
                          <a:srgbClr val="FFFFFF"/>
                        </a:solidFill>
                      </a:endParaRPr>
                    </a:p>
                  </a:txBody>
                  <a:tcPr marT="91425" marB="91425" marR="91425" marL="91425"/>
                </a:tc>
                <a:tc>
                  <a:txBody>
                    <a:bodyPr>
                      <a:noAutofit/>
                    </a:bodyPr>
                    <a:lstStyle/>
                    <a:p>
                      <a:pPr indent="0" lvl="0" marL="0">
                        <a:spcBef>
                          <a:spcPts val="0"/>
                        </a:spcBef>
                        <a:spcAft>
                          <a:spcPts val="0"/>
                        </a:spcAft>
                        <a:buNone/>
                      </a:pPr>
                      <a:r>
                        <a:rPr b="1" lang="en-GB">
                          <a:solidFill>
                            <a:srgbClr val="FFFFFF"/>
                          </a:solidFill>
                        </a:rPr>
                        <a:t>Vertical Reuse</a:t>
                      </a:r>
                      <a:endParaRPr b="1">
                        <a:solidFill>
                          <a:srgbClr val="FFFFFF"/>
                        </a:solidFill>
                      </a:endParaRPr>
                    </a:p>
                  </a:txBody>
                  <a:tcPr marT="91425" marB="91425" marR="91425" marL="91425"/>
                </a:tc>
                <a:tc>
                  <a:txBody>
                    <a:bodyPr>
                      <a:noAutofit/>
                    </a:bodyPr>
                    <a:lstStyle/>
                    <a:p>
                      <a:pPr indent="0" lvl="0" marL="0">
                        <a:spcBef>
                          <a:spcPts val="0"/>
                        </a:spcBef>
                        <a:spcAft>
                          <a:spcPts val="0"/>
                        </a:spcAft>
                        <a:buNone/>
                      </a:pPr>
                      <a:r>
                        <a:rPr b="1" lang="en-GB">
                          <a:solidFill>
                            <a:srgbClr val="FFFFFF"/>
                          </a:solidFill>
                        </a:rPr>
                        <a:t>Horizontal Reuse</a:t>
                      </a:r>
                      <a:endParaRPr b="1">
                        <a:solidFill>
                          <a:srgbClr val="FFFFFF"/>
                        </a:solidFill>
                      </a:endParaRPr>
                    </a:p>
                  </a:txBody>
                  <a:tcPr marT="91425" marB="91425" marR="91425" marL="91425"/>
                </a:tc>
              </a:tr>
              <a:tr h="381000">
                <a:tc>
                  <a:txBody>
                    <a:bodyPr>
                      <a:noAutofit/>
                    </a:bodyPr>
                    <a:lstStyle/>
                    <a:p>
                      <a:pPr indent="0" lvl="0" marL="0">
                        <a:spcBef>
                          <a:spcPts val="0"/>
                        </a:spcBef>
                        <a:spcAft>
                          <a:spcPts val="0"/>
                        </a:spcAft>
                        <a:buNone/>
                      </a:pPr>
                      <a:r>
                        <a:rPr lang="en-GB">
                          <a:solidFill>
                            <a:srgbClr val="FFFFFF"/>
                          </a:solidFill>
                        </a:rPr>
                        <a:t>Applicability</a:t>
                      </a:r>
                      <a:endParaRPr>
                        <a:solidFill>
                          <a:srgbClr val="FFFFFF"/>
                        </a:solidFill>
                      </a:endParaRPr>
                    </a:p>
                  </a:txBody>
                  <a:tcPr marT="91425" marB="91425" marR="91425" marL="91425"/>
                </a:tc>
                <a:tc>
                  <a:txBody>
                    <a:bodyPr>
                      <a:noAutofit/>
                    </a:bodyPr>
                    <a:lstStyle/>
                    <a:p>
                      <a:pPr indent="0" lvl="0" marL="0">
                        <a:spcBef>
                          <a:spcPts val="0"/>
                        </a:spcBef>
                        <a:spcAft>
                          <a:spcPts val="0"/>
                        </a:spcAft>
                        <a:buNone/>
                      </a:pPr>
                      <a:r>
                        <a:rPr lang="en-GB">
                          <a:solidFill>
                            <a:srgbClr val="FFFFFF"/>
                          </a:solidFill>
                        </a:rPr>
                        <a:t>Applications within a specific domain or closely related domains</a:t>
                      </a:r>
                      <a:endParaRPr>
                        <a:solidFill>
                          <a:srgbClr val="FFFFFF"/>
                        </a:solidFill>
                      </a:endParaRPr>
                    </a:p>
                  </a:txBody>
                  <a:tcPr marT="91425" marB="91425" marR="91425" marL="91425"/>
                </a:tc>
                <a:tc>
                  <a:txBody>
                    <a:bodyPr>
                      <a:noAutofit/>
                    </a:bodyPr>
                    <a:lstStyle/>
                    <a:p>
                      <a:pPr indent="0" lvl="0" marL="0">
                        <a:spcBef>
                          <a:spcPts val="0"/>
                        </a:spcBef>
                        <a:spcAft>
                          <a:spcPts val="0"/>
                        </a:spcAft>
                        <a:buNone/>
                      </a:pPr>
                      <a:r>
                        <a:rPr lang="en-GB">
                          <a:solidFill>
                            <a:srgbClr val="FFFFFF"/>
                          </a:solidFill>
                        </a:rPr>
                        <a:t>Applicable across the board for application regardless of domain</a:t>
                      </a:r>
                      <a:endParaRPr>
                        <a:solidFill>
                          <a:srgbClr val="FFFFFF"/>
                        </a:solidFill>
                      </a:endParaRPr>
                    </a:p>
                  </a:txBody>
                  <a:tcPr marT="91425" marB="91425" marR="91425" marL="91425"/>
                </a:tc>
              </a:tr>
              <a:tr h="381000">
                <a:tc>
                  <a:txBody>
                    <a:bodyPr>
                      <a:noAutofit/>
                    </a:bodyPr>
                    <a:lstStyle/>
                    <a:p>
                      <a:pPr indent="0" lvl="0" marL="0">
                        <a:spcBef>
                          <a:spcPts val="0"/>
                        </a:spcBef>
                        <a:spcAft>
                          <a:spcPts val="0"/>
                        </a:spcAft>
                        <a:buNone/>
                      </a:pPr>
                      <a:r>
                        <a:rPr lang="en-GB">
                          <a:solidFill>
                            <a:srgbClr val="FFFFFF"/>
                          </a:solidFill>
                        </a:rPr>
                        <a:t>Stakeholders</a:t>
                      </a:r>
                      <a:endParaRPr>
                        <a:solidFill>
                          <a:srgbClr val="FFFFFF"/>
                        </a:solidFill>
                      </a:endParaRPr>
                    </a:p>
                  </a:txBody>
                  <a:tcPr marT="91425" marB="91425" marR="91425" marL="91425"/>
                </a:tc>
                <a:tc>
                  <a:txBody>
                    <a:bodyPr>
                      <a:noAutofit/>
                    </a:bodyPr>
                    <a:lstStyle/>
                    <a:p>
                      <a:pPr indent="0" lvl="0" marL="0">
                        <a:spcBef>
                          <a:spcPts val="0"/>
                        </a:spcBef>
                        <a:spcAft>
                          <a:spcPts val="0"/>
                        </a:spcAft>
                        <a:buNone/>
                      </a:pPr>
                      <a:r>
                        <a:rPr lang="en-GB">
                          <a:solidFill>
                            <a:srgbClr val="FFFFFF"/>
                          </a:solidFill>
                        </a:rPr>
                        <a:t>Business stakeholders and technology</a:t>
                      </a:r>
                      <a:endParaRPr>
                        <a:solidFill>
                          <a:srgbClr val="FFFFFF"/>
                        </a:solidFill>
                      </a:endParaRPr>
                    </a:p>
                  </a:txBody>
                  <a:tcPr marT="91425" marB="91425" marR="91425" marL="91425"/>
                </a:tc>
                <a:tc>
                  <a:txBody>
                    <a:bodyPr>
                      <a:noAutofit/>
                    </a:bodyPr>
                    <a:lstStyle/>
                    <a:p>
                      <a:pPr indent="0" lvl="0" marL="0">
                        <a:spcBef>
                          <a:spcPts val="0"/>
                        </a:spcBef>
                        <a:spcAft>
                          <a:spcPts val="0"/>
                        </a:spcAft>
                        <a:buNone/>
                      </a:pPr>
                      <a:r>
                        <a:rPr lang="en-GB">
                          <a:solidFill>
                            <a:srgbClr val="FFFFFF"/>
                          </a:solidFill>
                        </a:rPr>
                        <a:t>Primarily technology. In some cases support teams provide input.</a:t>
                      </a:r>
                      <a:endParaRPr>
                        <a:solidFill>
                          <a:srgbClr val="FFFFFF"/>
                        </a:solidFill>
                      </a:endParaRPr>
                    </a:p>
                  </a:txBody>
                  <a:tcPr marT="91425" marB="91425" marR="91425" marL="91425"/>
                </a:tc>
              </a:tr>
              <a:tr h="381000">
                <a:tc>
                  <a:txBody>
                    <a:bodyPr>
                      <a:noAutofit/>
                    </a:bodyPr>
                    <a:lstStyle/>
                    <a:p>
                      <a:pPr indent="0" lvl="0" marL="0">
                        <a:spcBef>
                          <a:spcPts val="0"/>
                        </a:spcBef>
                        <a:spcAft>
                          <a:spcPts val="0"/>
                        </a:spcAft>
                        <a:buNone/>
                      </a:pPr>
                      <a:r>
                        <a:rPr lang="en-GB">
                          <a:solidFill>
                            <a:srgbClr val="FFFFFF"/>
                          </a:solidFill>
                        </a:rPr>
                        <a:t>Variability</a:t>
                      </a:r>
                      <a:endParaRPr>
                        <a:solidFill>
                          <a:srgbClr val="FFFFFF"/>
                        </a:solidFill>
                      </a:endParaRPr>
                    </a:p>
                  </a:txBody>
                  <a:tcPr marT="91425" marB="91425" marR="91425" marL="91425"/>
                </a:tc>
                <a:tc>
                  <a:txBody>
                    <a:bodyPr>
                      <a:noAutofit/>
                    </a:bodyPr>
                    <a:lstStyle/>
                    <a:p>
                      <a:pPr indent="0" lvl="0" marL="0">
                        <a:spcBef>
                          <a:spcPts val="0"/>
                        </a:spcBef>
                        <a:spcAft>
                          <a:spcPts val="0"/>
                        </a:spcAft>
                        <a:buNone/>
                      </a:pPr>
                      <a:r>
                        <a:rPr lang="en-GB">
                          <a:solidFill>
                            <a:srgbClr val="FFFFFF"/>
                          </a:solidFill>
                        </a:rPr>
                        <a:t>Varies from well-defined to open ended depending on the complexity of the domain. </a:t>
                      </a:r>
                      <a:endParaRPr>
                        <a:solidFill>
                          <a:srgbClr val="FFFFFF"/>
                        </a:solidFill>
                      </a:endParaRPr>
                    </a:p>
                    <a:p>
                      <a:pPr indent="0" lvl="0" marL="0">
                        <a:spcBef>
                          <a:spcPts val="0"/>
                        </a:spcBef>
                        <a:spcAft>
                          <a:spcPts val="0"/>
                        </a:spcAft>
                        <a:buNone/>
                      </a:pPr>
                      <a:r>
                        <a:rPr lang="en-GB">
                          <a:solidFill>
                            <a:srgbClr val="FFFFFF"/>
                          </a:solidFill>
                        </a:rPr>
                        <a:t>Variations may not be accurately captured in reusable assets.</a:t>
                      </a:r>
                      <a:endParaRPr>
                        <a:solidFill>
                          <a:srgbClr val="FFFFFF"/>
                        </a:solidFill>
                      </a:endParaRPr>
                    </a:p>
                  </a:txBody>
                  <a:tcPr marT="91425" marB="91425" marR="91425" marL="91425"/>
                </a:tc>
                <a:tc>
                  <a:txBody>
                    <a:bodyPr>
                      <a:noAutofit/>
                    </a:bodyPr>
                    <a:lstStyle/>
                    <a:p>
                      <a:pPr indent="0" lvl="0" marL="0">
                        <a:spcBef>
                          <a:spcPts val="0"/>
                        </a:spcBef>
                        <a:spcAft>
                          <a:spcPts val="0"/>
                        </a:spcAft>
                        <a:buNone/>
                      </a:pPr>
                      <a:r>
                        <a:rPr lang="en-GB">
                          <a:solidFill>
                            <a:srgbClr val="FFFFFF"/>
                          </a:solidFill>
                        </a:rPr>
                        <a:t>More well defined than open-ended.</a:t>
                      </a:r>
                      <a:endParaRPr>
                        <a:solidFill>
                          <a:srgbClr val="FFFFFF"/>
                        </a:solidFill>
                      </a:endParaRPr>
                    </a:p>
                  </a:txBody>
                  <a:tcPr marT="91425" marB="91425" marR="91425" marL="91425"/>
                </a:tc>
              </a:tr>
            </a:tbl>
          </a:graphicData>
        </a:graphic>
      </p:graphicFrame>
      <p:sp>
        <p:nvSpPr>
          <p:cNvPr id="140" name="Shape 140"/>
          <p:cNvSpPr txBox="1"/>
          <p:nvPr/>
        </p:nvSpPr>
        <p:spPr>
          <a:xfrm>
            <a:off x="920150" y="4559675"/>
            <a:ext cx="7271400" cy="320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1100" u="sng">
                <a:solidFill>
                  <a:schemeClr val="hlink"/>
                </a:solidFill>
                <a:hlinkClick r:id="rId4"/>
              </a:rPr>
              <a:t>https://artofsoftwarereuse.com/2009/10/13/key-differences-between-vertical-and-horizontal-reuse/</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4" name="Shape 144"/>
        <p:cNvGrpSpPr/>
        <p:nvPr/>
      </p:nvGrpSpPr>
      <p:grpSpPr>
        <a:xfrm>
          <a:off x="0" y="0"/>
          <a:ext cx="0" cy="0"/>
          <a:chOff x="0" y="0"/>
          <a:chExt cx="0" cy="0"/>
        </a:xfrm>
      </p:grpSpPr>
      <p:sp>
        <p:nvSpPr>
          <p:cNvPr id="145" name="Shape 145"/>
          <p:cNvSpPr txBox="1"/>
          <p:nvPr>
            <p:ph type="title"/>
          </p:nvPr>
        </p:nvSpPr>
        <p:spPr>
          <a:xfrm>
            <a:off x="153250" y="357800"/>
            <a:ext cx="2953800" cy="953400"/>
          </a:xfrm>
          <a:prstGeom prst="rect">
            <a:avLst/>
          </a:prstGeom>
        </p:spPr>
        <p:txBody>
          <a:bodyPr anchorCtr="0" anchor="ctr" bIns="91425" lIns="91425" spcFirstLastPara="1" rIns="91425" wrap="square" tIns="91425">
            <a:noAutofit/>
          </a:bodyPr>
          <a:lstStyle/>
          <a:p>
            <a:pPr indent="0" lvl="0" marL="0" rtl="0" algn="ctr">
              <a:lnSpc>
                <a:spcPct val="115000"/>
              </a:lnSpc>
              <a:spcBef>
                <a:spcPts val="0"/>
              </a:spcBef>
              <a:spcAft>
                <a:spcPts val="1600"/>
              </a:spcAft>
              <a:buNone/>
            </a:pPr>
            <a:r>
              <a:rPr lang="en-GB" sz="1800"/>
              <a:t>Horizontal reuse </a:t>
            </a:r>
            <a:br>
              <a:rPr lang="en-GB" sz="1800"/>
            </a:br>
            <a:r>
              <a:rPr lang="en-GB" sz="1800"/>
              <a:t>via “core” library </a:t>
            </a:r>
            <a:br>
              <a:rPr lang="en-GB" sz="1800"/>
            </a:br>
            <a:r>
              <a:rPr lang="en-GB" sz="1800"/>
              <a:t>is common</a:t>
            </a:r>
            <a:endParaRPr/>
          </a:p>
        </p:txBody>
      </p:sp>
      <p:sp>
        <p:nvSpPr>
          <p:cNvPr id="146" name="Shape 146"/>
          <p:cNvSpPr txBox="1"/>
          <p:nvPr>
            <p:ph idx="1" type="body"/>
          </p:nvPr>
        </p:nvSpPr>
        <p:spPr>
          <a:xfrm>
            <a:off x="3880125" y="357800"/>
            <a:ext cx="4701600" cy="3665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sz="1800">
                <a:solidFill>
                  <a:schemeClr val="dk2"/>
                </a:solidFill>
              </a:rPr>
              <a:t>A core library can contain:</a:t>
            </a:r>
            <a:endParaRPr sz="1800">
              <a:solidFill>
                <a:schemeClr val="dk2"/>
              </a:solidFill>
            </a:endParaRPr>
          </a:p>
          <a:p>
            <a:pPr indent="-342900" lvl="0" marL="457200" rtl="0">
              <a:spcBef>
                <a:spcPts val="1600"/>
              </a:spcBef>
              <a:spcAft>
                <a:spcPts val="0"/>
              </a:spcAft>
              <a:buClr>
                <a:schemeClr val="dk2"/>
              </a:buClr>
              <a:buSzPts val="1800"/>
              <a:buChar char="●"/>
            </a:pPr>
            <a:r>
              <a:rPr lang="en-GB" sz="1800">
                <a:solidFill>
                  <a:schemeClr val="dk2"/>
                </a:solidFill>
              </a:rPr>
              <a:t>Reusable presentation components ( inputs with labels, tables, application menu, etc.) with styling</a:t>
            </a:r>
            <a:endParaRPr sz="1800">
              <a:solidFill>
                <a:schemeClr val="dk2"/>
              </a:solidFill>
            </a:endParaRPr>
          </a:p>
          <a:p>
            <a:pPr indent="-342900" lvl="0" marL="457200" rtl="0">
              <a:spcBef>
                <a:spcPts val="0"/>
              </a:spcBef>
              <a:spcAft>
                <a:spcPts val="0"/>
              </a:spcAft>
              <a:buClr>
                <a:schemeClr val="dk2"/>
              </a:buClr>
              <a:buSzPts val="1800"/>
              <a:buChar char="●"/>
            </a:pPr>
            <a:r>
              <a:rPr lang="en-GB" sz="1800">
                <a:solidFill>
                  <a:schemeClr val="dk2"/>
                </a:solidFill>
              </a:rPr>
              <a:t>Mixins</a:t>
            </a:r>
            <a:endParaRPr sz="1800">
              <a:solidFill>
                <a:schemeClr val="dk2"/>
              </a:solidFill>
            </a:endParaRPr>
          </a:p>
          <a:p>
            <a:pPr indent="-342900" lvl="0" marL="457200" rtl="0">
              <a:spcBef>
                <a:spcPts val="0"/>
              </a:spcBef>
              <a:spcAft>
                <a:spcPts val="0"/>
              </a:spcAft>
              <a:buClr>
                <a:schemeClr val="dk2"/>
              </a:buClr>
              <a:buSzPts val="1800"/>
              <a:buChar char="●"/>
            </a:pPr>
            <a:r>
              <a:rPr lang="en-GB" sz="1800">
                <a:solidFill>
                  <a:schemeClr val="dk2"/>
                </a:solidFill>
              </a:rPr>
              <a:t>Templates</a:t>
            </a:r>
            <a:endParaRPr sz="1800">
              <a:solidFill>
                <a:schemeClr val="dk2"/>
              </a:solidFill>
            </a:endParaRPr>
          </a:p>
          <a:p>
            <a:pPr indent="-342900" lvl="0" marL="457200" rtl="0">
              <a:spcBef>
                <a:spcPts val="0"/>
              </a:spcBef>
              <a:spcAft>
                <a:spcPts val="0"/>
              </a:spcAft>
              <a:buClr>
                <a:schemeClr val="dk2"/>
              </a:buClr>
              <a:buSzPts val="1800"/>
              <a:buChar char="●"/>
            </a:pPr>
            <a:r>
              <a:rPr lang="en-GB" sz="1800">
                <a:solidFill>
                  <a:schemeClr val="dk2"/>
                </a:solidFill>
              </a:rPr>
              <a:t>jQuery extensions</a:t>
            </a:r>
            <a:endParaRPr sz="1800">
              <a:solidFill>
                <a:schemeClr val="dk2"/>
              </a:solidFill>
            </a:endParaRPr>
          </a:p>
          <a:p>
            <a:pPr indent="-342900" lvl="0" marL="457200" rtl="0">
              <a:spcBef>
                <a:spcPts val="0"/>
              </a:spcBef>
              <a:spcAft>
                <a:spcPts val="0"/>
              </a:spcAft>
              <a:buClr>
                <a:schemeClr val="dk2"/>
              </a:buClr>
              <a:buSzPts val="1800"/>
              <a:buChar char="●"/>
            </a:pPr>
            <a:r>
              <a:rPr lang="en-GB" sz="1800">
                <a:solidFill>
                  <a:schemeClr val="dk2"/>
                </a:solidFill>
              </a:rPr>
              <a:t>Base classes meant for extension</a:t>
            </a:r>
            <a:endParaRPr sz="1800">
              <a:solidFill>
                <a:schemeClr val="dk2"/>
              </a:solidFill>
            </a:endParaRPr>
          </a:p>
          <a:p>
            <a:pPr indent="-342900" lvl="0" marL="457200" rtl="0">
              <a:spcBef>
                <a:spcPts val="0"/>
              </a:spcBef>
              <a:spcAft>
                <a:spcPts val="0"/>
              </a:spcAft>
              <a:buClr>
                <a:schemeClr val="dk2"/>
              </a:buClr>
              <a:buSzPts val="1800"/>
              <a:buChar char="●"/>
            </a:pPr>
            <a:r>
              <a:rPr b="1" lang="en-GB" sz="1800">
                <a:solidFill>
                  <a:schemeClr val="dk2"/>
                </a:solidFill>
              </a:rPr>
              <a:t>Reusable functionality</a:t>
            </a:r>
            <a:r>
              <a:rPr lang="en-GB" sz="1800">
                <a:solidFill>
                  <a:schemeClr val="dk2"/>
                </a:solidFill>
              </a:rPr>
              <a:t> (log in, tracking, event bus, etc.)</a:t>
            </a:r>
            <a:endParaRPr sz="1800">
              <a:solidFill>
                <a:schemeClr val="dk2"/>
              </a:solidFill>
            </a:endParaRPr>
          </a:p>
          <a:p>
            <a:pPr indent="-342900" lvl="0" marL="457200" rtl="0">
              <a:spcBef>
                <a:spcPts val="0"/>
              </a:spcBef>
              <a:spcAft>
                <a:spcPts val="0"/>
              </a:spcAft>
              <a:buClr>
                <a:schemeClr val="dk2"/>
              </a:buClr>
              <a:buSzPts val="1800"/>
              <a:buChar char="●"/>
            </a:pPr>
            <a:r>
              <a:rPr lang="en-GB" sz="1800">
                <a:solidFill>
                  <a:schemeClr val="dk2"/>
                </a:solidFill>
              </a:rPr>
              <a:t>...</a:t>
            </a:r>
            <a:endParaRPr sz="1800">
              <a:solidFill>
                <a:schemeClr val="dk2"/>
              </a:solidFill>
            </a:endParaRPr>
          </a:p>
        </p:txBody>
      </p:sp>
      <p:grpSp>
        <p:nvGrpSpPr>
          <p:cNvPr id="147" name="Shape 147"/>
          <p:cNvGrpSpPr/>
          <p:nvPr/>
        </p:nvGrpSpPr>
        <p:grpSpPr>
          <a:xfrm>
            <a:off x="153219" y="1607799"/>
            <a:ext cx="2953719" cy="768248"/>
            <a:chOff x="579075" y="1373250"/>
            <a:chExt cx="3726150" cy="1149900"/>
          </a:xfrm>
        </p:grpSpPr>
        <p:sp>
          <p:nvSpPr>
            <p:cNvPr id="148" name="Shape 148"/>
            <p:cNvSpPr/>
            <p:nvPr/>
          </p:nvSpPr>
          <p:spPr>
            <a:xfrm>
              <a:off x="579075" y="1373250"/>
              <a:ext cx="1538700" cy="1149900"/>
            </a:xfrm>
            <a:prstGeom prst="rect">
              <a:avLst/>
            </a:prstGeom>
            <a:solidFill>
              <a:srgbClr val="A4C2F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a:t>Application</a:t>
              </a:r>
              <a:endParaRPr/>
            </a:p>
          </p:txBody>
        </p:sp>
        <p:sp>
          <p:nvSpPr>
            <p:cNvPr id="149" name="Shape 149"/>
            <p:cNvSpPr/>
            <p:nvPr/>
          </p:nvSpPr>
          <p:spPr>
            <a:xfrm>
              <a:off x="2766525" y="1373250"/>
              <a:ext cx="1538700" cy="1149900"/>
            </a:xfrm>
            <a:prstGeom prst="rect">
              <a:avLst/>
            </a:prstGeom>
            <a:solidFill>
              <a:srgbClr val="A4C2F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a:t>Application</a:t>
              </a:r>
              <a:endParaRPr/>
            </a:p>
          </p:txBody>
        </p:sp>
      </p:grpSp>
      <p:sp>
        <p:nvSpPr>
          <p:cNvPr id="150" name="Shape 150"/>
          <p:cNvSpPr/>
          <p:nvPr/>
        </p:nvSpPr>
        <p:spPr>
          <a:xfrm>
            <a:off x="1020195" y="3485925"/>
            <a:ext cx="1219800" cy="537000"/>
          </a:xfrm>
          <a:prstGeom prst="rect">
            <a:avLst/>
          </a:prstGeom>
          <a:solidFill>
            <a:srgbClr val="A4C2F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a:t>Core library</a:t>
            </a:r>
            <a:endParaRPr/>
          </a:p>
        </p:txBody>
      </p:sp>
      <p:cxnSp>
        <p:nvCxnSpPr>
          <p:cNvPr id="151" name="Shape 151"/>
          <p:cNvCxnSpPr>
            <a:stCxn id="150" idx="0"/>
            <a:endCxn id="148" idx="2"/>
          </p:cNvCxnSpPr>
          <p:nvPr/>
        </p:nvCxnSpPr>
        <p:spPr>
          <a:xfrm rot="10800000">
            <a:off x="763095" y="2375925"/>
            <a:ext cx="867000" cy="1110000"/>
          </a:xfrm>
          <a:prstGeom prst="straightConnector1">
            <a:avLst/>
          </a:prstGeom>
          <a:noFill/>
          <a:ln cap="flat" cmpd="sng" w="19050">
            <a:solidFill>
              <a:schemeClr val="dk1"/>
            </a:solidFill>
            <a:prstDash val="solid"/>
            <a:round/>
            <a:headEnd len="med" w="med" type="none"/>
            <a:tailEnd len="med" w="med" type="triangle"/>
          </a:ln>
        </p:spPr>
      </p:cxnSp>
      <p:cxnSp>
        <p:nvCxnSpPr>
          <p:cNvPr id="152" name="Shape 152"/>
          <p:cNvCxnSpPr>
            <a:stCxn id="150" idx="0"/>
            <a:endCxn id="149" idx="2"/>
          </p:cNvCxnSpPr>
          <p:nvPr/>
        </p:nvCxnSpPr>
        <p:spPr>
          <a:xfrm flipH="1" rot="10800000">
            <a:off x="1630095" y="2375925"/>
            <a:ext cx="867000" cy="1110000"/>
          </a:xfrm>
          <a:prstGeom prst="straightConnector1">
            <a:avLst/>
          </a:prstGeom>
          <a:noFill/>
          <a:ln cap="flat" cmpd="sng" w="19050">
            <a:solidFill>
              <a:schemeClr val="dk1"/>
            </a:solidFill>
            <a:prstDash val="solid"/>
            <a:round/>
            <a:headEnd len="med" w="med" type="none"/>
            <a:tailEnd len="med" w="med" type="triangle"/>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6" name="Shape 156"/>
        <p:cNvGrpSpPr/>
        <p:nvPr/>
      </p:nvGrpSpPr>
      <p:grpSpPr>
        <a:xfrm>
          <a:off x="0" y="0"/>
          <a:ext cx="0" cy="0"/>
          <a:chOff x="0" y="0"/>
          <a:chExt cx="0" cy="0"/>
        </a:xfrm>
      </p:grpSpPr>
      <p:sp>
        <p:nvSpPr>
          <p:cNvPr id="157" name="Shape 157"/>
          <p:cNvSpPr txBox="1"/>
          <p:nvPr>
            <p:ph type="title"/>
          </p:nvPr>
        </p:nvSpPr>
        <p:spPr>
          <a:xfrm>
            <a:off x="153250" y="357800"/>
            <a:ext cx="2953800" cy="953400"/>
          </a:xfrm>
          <a:prstGeom prst="rect">
            <a:avLst/>
          </a:prstGeom>
        </p:spPr>
        <p:txBody>
          <a:bodyPr anchorCtr="0" anchor="ctr" bIns="91425" lIns="91425" spcFirstLastPara="1" rIns="91425" wrap="square" tIns="91425">
            <a:noAutofit/>
          </a:bodyPr>
          <a:lstStyle/>
          <a:p>
            <a:pPr indent="0" lvl="0" marL="0" rtl="0" algn="ctr">
              <a:lnSpc>
                <a:spcPct val="115000"/>
              </a:lnSpc>
              <a:spcBef>
                <a:spcPts val="0"/>
              </a:spcBef>
              <a:spcAft>
                <a:spcPts val="1600"/>
              </a:spcAft>
              <a:buNone/>
            </a:pPr>
            <a:r>
              <a:rPr lang="en-GB" sz="1800"/>
              <a:t>Horizontal reuse </a:t>
            </a:r>
            <a:br>
              <a:rPr lang="en-GB" sz="1800"/>
            </a:br>
            <a:r>
              <a:rPr lang="en-GB" sz="1800"/>
              <a:t>via “core” library </a:t>
            </a:r>
            <a:br>
              <a:rPr lang="en-GB" sz="1800"/>
            </a:br>
            <a:r>
              <a:rPr lang="en-GB" sz="1800"/>
              <a:t>is common</a:t>
            </a:r>
            <a:endParaRPr/>
          </a:p>
        </p:txBody>
      </p:sp>
      <p:sp>
        <p:nvSpPr>
          <p:cNvPr id="158" name="Shape 158"/>
          <p:cNvSpPr txBox="1"/>
          <p:nvPr>
            <p:ph idx="1" type="body"/>
          </p:nvPr>
        </p:nvSpPr>
        <p:spPr>
          <a:xfrm>
            <a:off x="3880125" y="357800"/>
            <a:ext cx="4701600" cy="36651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sz="1800">
                <a:solidFill>
                  <a:schemeClr val="dk2"/>
                </a:solidFill>
              </a:rPr>
              <a:t>A </a:t>
            </a:r>
            <a:r>
              <a:rPr lang="en-GB" sz="1800">
                <a:solidFill>
                  <a:schemeClr val="dk2"/>
                </a:solidFill>
              </a:rPr>
              <a:t>core library:</a:t>
            </a:r>
            <a:endParaRPr sz="1800">
              <a:solidFill>
                <a:schemeClr val="dk2"/>
              </a:solidFill>
            </a:endParaRPr>
          </a:p>
          <a:p>
            <a:pPr indent="-342900" lvl="0" marL="457200" rtl="0">
              <a:spcBef>
                <a:spcPts val="1600"/>
              </a:spcBef>
              <a:spcAft>
                <a:spcPts val="0"/>
              </a:spcAft>
              <a:buClr>
                <a:schemeClr val="dk2"/>
              </a:buClr>
              <a:buSzPts val="1800"/>
              <a:buChar char="●"/>
            </a:pPr>
            <a:r>
              <a:rPr lang="en-GB" sz="1800">
                <a:solidFill>
                  <a:schemeClr val="dk2"/>
                </a:solidFill>
              </a:rPr>
              <a:t>Leads to unpredictable results because it provides mostly reusable parts that would be integrated as it makes sense to each application</a:t>
            </a:r>
            <a:endParaRPr sz="1800">
              <a:solidFill>
                <a:schemeClr val="dk2"/>
              </a:solidFill>
            </a:endParaRPr>
          </a:p>
          <a:p>
            <a:pPr indent="-342900" lvl="0" marL="457200" rtl="0">
              <a:spcBef>
                <a:spcPts val="0"/>
              </a:spcBef>
              <a:spcAft>
                <a:spcPts val="0"/>
              </a:spcAft>
              <a:buClr>
                <a:schemeClr val="dk2"/>
              </a:buClr>
              <a:buSzPts val="1800"/>
              <a:buChar char="●"/>
            </a:pPr>
            <a:r>
              <a:rPr lang="en-GB" sz="1800">
                <a:solidFill>
                  <a:schemeClr val="dk2"/>
                </a:solidFill>
              </a:rPr>
              <a:t>Doesn’t enforce</a:t>
            </a:r>
            <a:r>
              <a:rPr lang="en-GB" sz="1800">
                <a:solidFill>
                  <a:schemeClr val="dk2"/>
                </a:solidFill>
              </a:rPr>
              <a:t> consistency</a:t>
            </a:r>
            <a:endParaRPr sz="1800">
              <a:solidFill>
                <a:schemeClr val="dk2"/>
              </a:solidFill>
            </a:endParaRPr>
          </a:p>
          <a:p>
            <a:pPr indent="-342900" lvl="0" marL="457200" rtl="0">
              <a:spcBef>
                <a:spcPts val="0"/>
              </a:spcBef>
              <a:spcAft>
                <a:spcPts val="0"/>
              </a:spcAft>
              <a:buClr>
                <a:schemeClr val="dk2"/>
              </a:buClr>
              <a:buSzPts val="1800"/>
              <a:buChar char="●"/>
            </a:pPr>
            <a:r>
              <a:rPr lang="en-GB" sz="1800">
                <a:solidFill>
                  <a:schemeClr val="dk2"/>
                </a:solidFill>
              </a:rPr>
              <a:t>Versioning, if attempted, is not trivial</a:t>
            </a:r>
            <a:endParaRPr sz="1800">
              <a:solidFill>
                <a:schemeClr val="dk2"/>
              </a:solidFill>
            </a:endParaRPr>
          </a:p>
          <a:p>
            <a:pPr indent="-342900" lvl="0" marL="457200" rtl="0">
              <a:spcBef>
                <a:spcPts val="0"/>
              </a:spcBef>
              <a:spcAft>
                <a:spcPts val="0"/>
              </a:spcAft>
              <a:buClr>
                <a:schemeClr val="dk2"/>
              </a:buClr>
              <a:buSzPts val="1800"/>
              <a:buChar char="●"/>
            </a:pPr>
            <a:r>
              <a:rPr lang="en-GB" sz="1800">
                <a:solidFill>
                  <a:schemeClr val="dk2"/>
                </a:solidFill>
              </a:rPr>
              <a:t>Limits tech stack choices</a:t>
            </a:r>
            <a:endParaRPr sz="1800">
              <a:solidFill>
                <a:schemeClr val="dk2"/>
              </a:solidFill>
            </a:endParaRPr>
          </a:p>
        </p:txBody>
      </p:sp>
      <p:grpSp>
        <p:nvGrpSpPr>
          <p:cNvPr id="159" name="Shape 159"/>
          <p:cNvGrpSpPr/>
          <p:nvPr/>
        </p:nvGrpSpPr>
        <p:grpSpPr>
          <a:xfrm>
            <a:off x="153219" y="1607799"/>
            <a:ext cx="2953719" cy="768248"/>
            <a:chOff x="579075" y="1373250"/>
            <a:chExt cx="3726150" cy="1149900"/>
          </a:xfrm>
        </p:grpSpPr>
        <p:sp>
          <p:nvSpPr>
            <p:cNvPr id="160" name="Shape 160"/>
            <p:cNvSpPr/>
            <p:nvPr/>
          </p:nvSpPr>
          <p:spPr>
            <a:xfrm>
              <a:off x="579075" y="1373250"/>
              <a:ext cx="1538700" cy="1149900"/>
            </a:xfrm>
            <a:prstGeom prst="rect">
              <a:avLst/>
            </a:prstGeom>
            <a:solidFill>
              <a:srgbClr val="A4C2F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a:t>Application</a:t>
              </a:r>
              <a:endParaRPr/>
            </a:p>
          </p:txBody>
        </p:sp>
        <p:sp>
          <p:nvSpPr>
            <p:cNvPr id="161" name="Shape 161"/>
            <p:cNvSpPr/>
            <p:nvPr/>
          </p:nvSpPr>
          <p:spPr>
            <a:xfrm>
              <a:off x="2766525" y="1373250"/>
              <a:ext cx="1538700" cy="1149900"/>
            </a:xfrm>
            <a:prstGeom prst="rect">
              <a:avLst/>
            </a:prstGeom>
            <a:solidFill>
              <a:srgbClr val="A4C2F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a:t>Application</a:t>
              </a:r>
              <a:endParaRPr/>
            </a:p>
          </p:txBody>
        </p:sp>
      </p:grpSp>
      <p:sp>
        <p:nvSpPr>
          <p:cNvPr id="162" name="Shape 162"/>
          <p:cNvSpPr/>
          <p:nvPr/>
        </p:nvSpPr>
        <p:spPr>
          <a:xfrm>
            <a:off x="1020195" y="3485925"/>
            <a:ext cx="1219800" cy="537000"/>
          </a:xfrm>
          <a:prstGeom prst="rect">
            <a:avLst/>
          </a:prstGeom>
          <a:solidFill>
            <a:srgbClr val="A4C2F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a:t>Core library</a:t>
            </a:r>
            <a:endParaRPr/>
          </a:p>
        </p:txBody>
      </p:sp>
      <p:cxnSp>
        <p:nvCxnSpPr>
          <p:cNvPr id="163" name="Shape 163"/>
          <p:cNvCxnSpPr>
            <a:stCxn id="162" idx="0"/>
            <a:endCxn id="160" idx="2"/>
          </p:cNvCxnSpPr>
          <p:nvPr/>
        </p:nvCxnSpPr>
        <p:spPr>
          <a:xfrm rot="10800000">
            <a:off x="763095" y="2375925"/>
            <a:ext cx="867000" cy="1110000"/>
          </a:xfrm>
          <a:prstGeom prst="straightConnector1">
            <a:avLst/>
          </a:prstGeom>
          <a:noFill/>
          <a:ln cap="flat" cmpd="sng" w="19050">
            <a:solidFill>
              <a:srgbClr val="FF0000"/>
            </a:solidFill>
            <a:prstDash val="solid"/>
            <a:round/>
            <a:headEnd len="med" w="med" type="none"/>
            <a:tailEnd len="med" w="med" type="none"/>
          </a:ln>
        </p:spPr>
      </p:cxnSp>
      <p:cxnSp>
        <p:nvCxnSpPr>
          <p:cNvPr id="164" name="Shape 164"/>
          <p:cNvCxnSpPr>
            <a:stCxn id="162" idx="0"/>
            <a:endCxn id="161" idx="2"/>
          </p:cNvCxnSpPr>
          <p:nvPr/>
        </p:nvCxnSpPr>
        <p:spPr>
          <a:xfrm flipH="1" rot="10800000">
            <a:off x="1630095" y="2375925"/>
            <a:ext cx="867000" cy="1110000"/>
          </a:xfrm>
          <a:prstGeom prst="straightConnector1">
            <a:avLst/>
          </a:prstGeom>
          <a:noFill/>
          <a:ln cap="flat" cmpd="sng" w="19050">
            <a:solidFill>
              <a:schemeClr val="dk1"/>
            </a:solidFill>
            <a:prstDash val="solid"/>
            <a:round/>
            <a:headEnd len="med" w="med" type="none"/>
            <a:tailEnd len="med" w="med" type="triangle"/>
          </a:ln>
        </p:spPr>
      </p:cxnSp>
      <p:cxnSp>
        <p:nvCxnSpPr>
          <p:cNvPr id="165" name="Shape 165"/>
          <p:cNvCxnSpPr/>
          <p:nvPr/>
        </p:nvCxnSpPr>
        <p:spPr>
          <a:xfrm flipH="1">
            <a:off x="1052425" y="2678950"/>
            <a:ext cx="206400" cy="383700"/>
          </a:xfrm>
          <a:prstGeom prst="straightConnector1">
            <a:avLst/>
          </a:prstGeom>
          <a:noFill/>
          <a:ln cap="flat" cmpd="sng" w="76200">
            <a:solidFill>
              <a:srgbClr val="FF0000"/>
            </a:solidFill>
            <a:prstDash val="solid"/>
            <a:round/>
            <a:headEnd len="med" w="med" type="none"/>
            <a:tailEnd len="med" w="med" type="non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9" name="Shape 169"/>
        <p:cNvGrpSpPr/>
        <p:nvPr/>
      </p:nvGrpSpPr>
      <p:grpSpPr>
        <a:xfrm>
          <a:off x="0" y="0"/>
          <a:ext cx="0" cy="0"/>
          <a:chOff x="0" y="0"/>
          <a:chExt cx="0" cy="0"/>
        </a:xfrm>
      </p:grpSpPr>
      <p:sp>
        <p:nvSpPr>
          <p:cNvPr id="170" name="Shape 170"/>
          <p:cNvSpPr txBox="1"/>
          <p:nvPr>
            <p:ph idx="4294967295" type="body"/>
          </p:nvPr>
        </p:nvSpPr>
        <p:spPr>
          <a:xfrm>
            <a:off x="381000" y="4167075"/>
            <a:ext cx="8382000" cy="602700"/>
          </a:xfrm>
          <a:prstGeom prst="rect">
            <a:avLst/>
          </a:prstGeom>
        </p:spPr>
        <p:txBody>
          <a:bodyPr anchorCtr="0" anchor="t" bIns="91425" lIns="91425" spcFirstLastPara="1" rIns="91425" wrap="square" tIns="91425">
            <a:noAutofit/>
          </a:bodyPr>
          <a:lstStyle/>
          <a:p>
            <a:pPr indent="0" lvl="0" marL="0" algn="ctr">
              <a:spcBef>
                <a:spcPts val="0"/>
              </a:spcBef>
              <a:spcAft>
                <a:spcPts val="1600"/>
              </a:spcAft>
              <a:buNone/>
            </a:pPr>
            <a:r>
              <a:rPr lang="en-GB" sz="1400"/>
              <a:t>A “core” library that only works with some of our current-gen apps, it was extracted some time ago to help reduce the number of features reimplemented for each application.</a:t>
            </a:r>
            <a:endParaRPr sz="1400"/>
          </a:p>
        </p:txBody>
      </p:sp>
      <p:grpSp>
        <p:nvGrpSpPr>
          <p:cNvPr id="171" name="Shape 171"/>
          <p:cNvGrpSpPr/>
          <p:nvPr/>
        </p:nvGrpSpPr>
        <p:grpSpPr>
          <a:xfrm>
            <a:off x="1859441" y="1117200"/>
            <a:ext cx="5425119" cy="2483050"/>
            <a:chOff x="1535594" y="1117200"/>
            <a:chExt cx="5425119" cy="2483050"/>
          </a:xfrm>
        </p:grpSpPr>
        <p:grpSp>
          <p:nvGrpSpPr>
            <p:cNvPr id="172" name="Shape 172"/>
            <p:cNvGrpSpPr/>
            <p:nvPr/>
          </p:nvGrpSpPr>
          <p:grpSpPr>
            <a:xfrm>
              <a:off x="3954238" y="1117200"/>
              <a:ext cx="3006475" cy="661800"/>
              <a:chOff x="4938750" y="1075450"/>
              <a:chExt cx="3006475" cy="661800"/>
            </a:xfrm>
          </p:grpSpPr>
          <p:sp>
            <p:nvSpPr>
              <p:cNvPr id="173" name="Shape 173"/>
              <p:cNvSpPr/>
              <p:nvPr/>
            </p:nvSpPr>
            <p:spPr>
              <a:xfrm>
                <a:off x="4938750" y="1075450"/>
                <a:ext cx="1249200" cy="661800"/>
              </a:xfrm>
              <a:prstGeom prst="rect">
                <a:avLst/>
              </a:prstGeom>
              <a:solidFill>
                <a:srgbClr val="A4C2F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a:t>Backbone</a:t>
                </a:r>
                <a:endParaRPr/>
              </a:p>
              <a:p>
                <a:pPr indent="0" lvl="0" marL="0" rtl="0" algn="ctr">
                  <a:spcBef>
                    <a:spcPts val="0"/>
                  </a:spcBef>
                  <a:spcAft>
                    <a:spcPts val="0"/>
                  </a:spcAft>
                  <a:buNone/>
                </a:pPr>
                <a:r>
                  <a:rPr lang="en-GB"/>
                  <a:t>React</a:t>
                </a:r>
                <a:endParaRPr/>
              </a:p>
            </p:txBody>
          </p:sp>
          <p:sp>
            <p:nvSpPr>
              <p:cNvPr id="174" name="Shape 174"/>
              <p:cNvSpPr/>
              <p:nvPr/>
            </p:nvSpPr>
            <p:spPr>
              <a:xfrm>
                <a:off x="6696025" y="1075450"/>
                <a:ext cx="1249200" cy="661800"/>
              </a:xfrm>
              <a:prstGeom prst="rect">
                <a:avLst/>
              </a:prstGeom>
              <a:solidFill>
                <a:srgbClr val="A4C2F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a:t>Backbone</a:t>
                </a:r>
                <a:endParaRPr/>
              </a:p>
              <a:p>
                <a:pPr indent="0" lvl="0" marL="0" rtl="0" algn="ctr">
                  <a:spcBef>
                    <a:spcPts val="0"/>
                  </a:spcBef>
                  <a:spcAft>
                    <a:spcPts val="0"/>
                  </a:spcAft>
                  <a:buNone/>
                </a:pPr>
                <a:r>
                  <a:rPr lang="en-GB"/>
                  <a:t>React</a:t>
                </a:r>
                <a:endParaRPr/>
              </a:p>
            </p:txBody>
          </p:sp>
        </p:grpSp>
        <p:sp>
          <p:nvSpPr>
            <p:cNvPr id="175" name="Shape 175"/>
            <p:cNvSpPr/>
            <p:nvPr/>
          </p:nvSpPr>
          <p:spPr>
            <a:xfrm>
              <a:off x="4832875" y="2229225"/>
              <a:ext cx="1249200" cy="661800"/>
            </a:xfrm>
            <a:prstGeom prst="rect">
              <a:avLst/>
            </a:prstGeom>
            <a:solidFill>
              <a:srgbClr val="A4C2F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a:t>Core</a:t>
              </a:r>
              <a:endParaRPr/>
            </a:p>
          </p:txBody>
        </p:sp>
        <p:cxnSp>
          <p:nvCxnSpPr>
            <p:cNvPr id="176" name="Shape 176"/>
            <p:cNvCxnSpPr>
              <a:stCxn id="175" idx="0"/>
              <a:endCxn id="173" idx="2"/>
            </p:cNvCxnSpPr>
            <p:nvPr/>
          </p:nvCxnSpPr>
          <p:spPr>
            <a:xfrm rot="10800000">
              <a:off x="4578775" y="1778925"/>
              <a:ext cx="878700" cy="450300"/>
            </a:xfrm>
            <a:prstGeom prst="straightConnector1">
              <a:avLst/>
            </a:prstGeom>
            <a:noFill/>
            <a:ln cap="flat" cmpd="sng" w="9525">
              <a:solidFill>
                <a:srgbClr val="000000"/>
              </a:solidFill>
              <a:prstDash val="solid"/>
              <a:round/>
              <a:headEnd len="med" w="med" type="none"/>
              <a:tailEnd len="med" w="med" type="triangle"/>
            </a:ln>
          </p:spPr>
        </p:cxnSp>
        <p:cxnSp>
          <p:nvCxnSpPr>
            <p:cNvPr id="177" name="Shape 177"/>
            <p:cNvCxnSpPr>
              <a:stCxn id="175" idx="0"/>
              <a:endCxn id="174" idx="2"/>
            </p:cNvCxnSpPr>
            <p:nvPr/>
          </p:nvCxnSpPr>
          <p:spPr>
            <a:xfrm flipH="1" rot="10800000">
              <a:off x="5457475" y="1778925"/>
              <a:ext cx="878700" cy="450300"/>
            </a:xfrm>
            <a:prstGeom prst="straightConnector1">
              <a:avLst/>
            </a:prstGeom>
            <a:noFill/>
            <a:ln cap="flat" cmpd="sng" w="9525">
              <a:solidFill>
                <a:srgbClr val="000000"/>
              </a:solidFill>
              <a:prstDash val="solid"/>
              <a:round/>
              <a:headEnd len="med" w="med" type="none"/>
              <a:tailEnd len="med" w="med" type="triangle"/>
            </a:ln>
          </p:spPr>
        </p:cxnSp>
        <p:sp>
          <p:nvSpPr>
            <p:cNvPr id="178" name="Shape 178"/>
            <p:cNvSpPr/>
            <p:nvPr/>
          </p:nvSpPr>
          <p:spPr>
            <a:xfrm>
              <a:off x="1535594" y="1117200"/>
              <a:ext cx="1897500" cy="661800"/>
            </a:xfrm>
            <a:prstGeom prst="rect">
              <a:avLst/>
            </a:prstGeom>
            <a:solidFill>
              <a:srgbClr val="1C458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a:solidFill>
                    <a:srgbClr val="FFFFFF"/>
                  </a:solidFill>
                </a:rPr>
                <a:t>Vaadin/Java</a:t>
              </a:r>
              <a:endParaRPr>
                <a:solidFill>
                  <a:srgbClr val="FFFFFF"/>
                </a:solidFill>
              </a:endParaRPr>
            </a:p>
          </p:txBody>
        </p:sp>
        <p:sp>
          <p:nvSpPr>
            <p:cNvPr id="179" name="Shape 179"/>
            <p:cNvSpPr/>
            <p:nvPr/>
          </p:nvSpPr>
          <p:spPr>
            <a:xfrm>
              <a:off x="1535594" y="2027825"/>
              <a:ext cx="1897500" cy="661800"/>
            </a:xfrm>
            <a:prstGeom prst="rect">
              <a:avLst/>
            </a:prstGeom>
            <a:solidFill>
              <a:srgbClr val="1C458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a:solidFill>
                    <a:srgbClr val="FFFFFF"/>
                  </a:solidFill>
                </a:rPr>
                <a:t>.net</a:t>
              </a:r>
              <a:endParaRPr>
                <a:solidFill>
                  <a:srgbClr val="FFFFFF"/>
                </a:solidFill>
              </a:endParaRPr>
            </a:p>
          </p:txBody>
        </p:sp>
        <p:sp>
          <p:nvSpPr>
            <p:cNvPr id="180" name="Shape 180"/>
            <p:cNvSpPr/>
            <p:nvPr/>
          </p:nvSpPr>
          <p:spPr>
            <a:xfrm>
              <a:off x="1535594" y="2938450"/>
              <a:ext cx="1897500" cy="661800"/>
            </a:xfrm>
            <a:prstGeom prst="rect">
              <a:avLst/>
            </a:prstGeom>
            <a:solidFill>
              <a:srgbClr val="1C458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a:solidFill>
                    <a:srgbClr val="FFFFFF"/>
                  </a:solidFill>
                </a:rPr>
                <a:t>Js Framework</a:t>
              </a:r>
              <a:endParaRPr>
                <a:solidFill>
                  <a:srgbClr val="FFFFFF"/>
                </a:solidFill>
              </a:endParaRPr>
            </a:p>
            <a:p>
              <a:pPr indent="0" lvl="0" marL="0" rtl="0" algn="ctr">
                <a:spcBef>
                  <a:spcPts val="0"/>
                </a:spcBef>
                <a:spcAft>
                  <a:spcPts val="0"/>
                </a:spcAft>
                <a:buNone/>
              </a:pPr>
              <a:r>
                <a:rPr lang="en-GB" sz="1100">
                  <a:solidFill>
                    <a:srgbClr val="FFFFFF"/>
                  </a:solidFill>
                </a:rPr>
                <a:t>Angular, Ember</a:t>
              </a:r>
              <a:endParaRPr sz="1100">
                <a:solidFill>
                  <a:srgbClr val="FFFFFF"/>
                </a:solidFill>
              </a:endParaRPr>
            </a:p>
          </p:txBody>
        </p:sp>
      </p:grpSp>
      <p:sp>
        <p:nvSpPr>
          <p:cNvPr id="181" name="Shape 181"/>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rPr lang="en-GB"/>
              <a:t>Reusable “core” lib is tricky when you have a large number of successful applications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5" name="Shape 185"/>
        <p:cNvGrpSpPr/>
        <p:nvPr/>
      </p:nvGrpSpPr>
      <p:grpSpPr>
        <a:xfrm>
          <a:off x="0" y="0"/>
          <a:ext cx="0" cy="0"/>
          <a:chOff x="0" y="0"/>
          <a:chExt cx="0" cy="0"/>
        </a:xfrm>
      </p:grpSpPr>
      <p:sp>
        <p:nvSpPr>
          <p:cNvPr id="186" name="Shape 186"/>
          <p:cNvSpPr txBox="1"/>
          <p:nvPr>
            <p:ph type="title"/>
          </p:nvPr>
        </p:nvSpPr>
        <p:spPr>
          <a:xfrm>
            <a:off x="226075" y="357800"/>
            <a:ext cx="2808000" cy="4773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GB" sz="1800"/>
              <a:t>First go at</a:t>
            </a:r>
            <a:br>
              <a:rPr lang="en-GB" sz="1800"/>
            </a:br>
            <a:r>
              <a:rPr lang="en-GB" sz="1800"/>
              <a:t>Reusable components</a:t>
            </a:r>
            <a:endParaRPr sz="1800"/>
          </a:p>
        </p:txBody>
      </p:sp>
      <p:sp>
        <p:nvSpPr>
          <p:cNvPr id="187" name="Shape 187"/>
          <p:cNvSpPr txBox="1"/>
          <p:nvPr>
            <p:ph idx="1" type="body"/>
          </p:nvPr>
        </p:nvSpPr>
        <p:spPr>
          <a:xfrm>
            <a:off x="226075" y="1023125"/>
            <a:ext cx="2808000" cy="3606000"/>
          </a:xfrm>
          <a:prstGeom prst="rect">
            <a:avLst/>
          </a:prstGeom>
        </p:spPr>
        <p:txBody>
          <a:bodyPr anchorCtr="0" anchor="t" bIns="91425" lIns="91425" spcFirstLastPara="1" rIns="91425" wrap="square" tIns="91425">
            <a:noAutofit/>
          </a:bodyPr>
          <a:lstStyle/>
          <a:p>
            <a:pPr indent="0" lvl="0" marL="0" marR="0" rtl="0">
              <a:spcBef>
                <a:spcPts val="0"/>
              </a:spcBef>
              <a:spcAft>
                <a:spcPts val="0"/>
              </a:spcAft>
              <a:buNone/>
            </a:pPr>
            <a:r>
              <a:rPr b="1" lang="en-GB">
                <a:solidFill>
                  <a:srgbClr val="FFFFFF"/>
                </a:solidFill>
              </a:rPr>
              <a:t>Application specific</a:t>
            </a:r>
            <a:r>
              <a:rPr lang="en-GB">
                <a:solidFill>
                  <a:srgbClr val="FFFFFF"/>
                </a:solidFill>
              </a:rPr>
              <a:t> are container components that implement business requirements using presentation components. These are unique per application and can be considered not portable.</a:t>
            </a:r>
            <a:endParaRPr>
              <a:solidFill>
                <a:srgbClr val="FFFFFF"/>
              </a:solidFill>
            </a:endParaRPr>
          </a:p>
          <a:p>
            <a:pPr indent="0" lvl="0" marL="0" marR="0" rtl="0">
              <a:spcBef>
                <a:spcPts val="0"/>
              </a:spcBef>
              <a:spcAft>
                <a:spcPts val="0"/>
              </a:spcAft>
              <a:buNone/>
            </a:pPr>
            <a:r>
              <a:t/>
            </a:r>
            <a:endParaRPr>
              <a:solidFill>
                <a:srgbClr val="FFFFFF"/>
              </a:solidFill>
            </a:endParaRPr>
          </a:p>
          <a:p>
            <a:pPr indent="0" lvl="0" marL="0" marR="0" rtl="0">
              <a:spcBef>
                <a:spcPts val="0"/>
              </a:spcBef>
              <a:spcAft>
                <a:spcPts val="0"/>
              </a:spcAft>
              <a:buNone/>
            </a:pPr>
            <a:r>
              <a:rPr b="1" lang="en-GB">
                <a:solidFill>
                  <a:srgbClr val="FFFFFF"/>
                </a:solidFill>
              </a:rPr>
              <a:t>Business Component</a:t>
            </a:r>
            <a:r>
              <a:rPr lang="en-GB">
                <a:solidFill>
                  <a:srgbClr val="FFFFFF"/>
                </a:solidFill>
              </a:rPr>
              <a:t> are extracted from existing application specific components and are, to a degree, portable between applications.</a:t>
            </a:r>
            <a:endParaRPr>
              <a:solidFill>
                <a:srgbClr val="FFFFFF"/>
              </a:solidFill>
            </a:endParaRPr>
          </a:p>
          <a:p>
            <a:pPr indent="0" lvl="0" marL="0" marR="0" rtl="0">
              <a:spcBef>
                <a:spcPts val="0"/>
              </a:spcBef>
              <a:spcAft>
                <a:spcPts val="0"/>
              </a:spcAft>
              <a:buNone/>
            </a:pPr>
            <a:r>
              <a:t/>
            </a:r>
            <a:endParaRPr>
              <a:solidFill>
                <a:srgbClr val="FFFFFF"/>
              </a:solidFill>
            </a:endParaRPr>
          </a:p>
          <a:p>
            <a:pPr indent="0" lvl="0" marL="0" marR="0" rtl="0">
              <a:spcBef>
                <a:spcPts val="0"/>
              </a:spcBef>
              <a:spcAft>
                <a:spcPts val="0"/>
              </a:spcAft>
              <a:buNone/>
            </a:pPr>
            <a:r>
              <a:rPr b="1" lang="en-GB">
                <a:solidFill>
                  <a:srgbClr val="FFFFFF"/>
                </a:solidFill>
              </a:rPr>
              <a:t>Toolkit Components</a:t>
            </a:r>
            <a:r>
              <a:rPr lang="en-GB">
                <a:solidFill>
                  <a:srgbClr val="FFFFFF"/>
                </a:solidFill>
              </a:rPr>
              <a:t> are immediately available in any application.</a:t>
            </a:r>
            <a:endParaRPr/>
          </a:p>
        </p:txBody>
      </p:sp>
      <p:pic>
        <p:nvPicPr>
          <p:cNvPr id="188" name="Shape 188"/>
          <p:cNvPicPr preferRelativeResize="0"/>
          <p:nvPr/>
        </p:nvPicPr>
        <p:blipFill rotWithShape="1">
          <a:blip r:embed="rId3">
            <a:alphaModFix/>
          </a:blip>
          <a:srcRect b="0" l="26112" r="0" t="0"/>
          <a:stretch/>
        </p:blipFill>
        <p:spPr>
          <a:xfrm>
            <a:off x="4567175" y="881663"/>
            <a:ext cx="3389250" cy="338017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2" name="Shape 192"/>
        <p:cNvGrpSpPr/>
        <p:nvPr/>
      </p:nvGrpSpPr>
      <p:grpSpPr>
        <a:xfrm>
          <a:off x="0" y="0"/>
          <a:ext cx="0" cy="0"/>
          <a:chOff x="0" y="0"/>
          <a:chExt cx="0" cy="0"/>
        </a:xfrm>
      </p:grpSpPr>
      <p:sp>
        <p:nvSpPr>
          <p:cNvPr id="193" name="Shape 193"/>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r>
              <a:rPr lang="en-GB"/>
              <a:t>Common ways of building web apps in our industry</a:t>
            </a:r>
            <a:endParaRPr/>
          </a:p>
        </p:txBody>
      </p:sp>
      <p:sp>
        <p:nvSpPr>
          <p:cNvPr id="194" name="Shape 194"/>
          <p:cNvSpPr/>
          <p:nvPr/>
        </p:nvSpPr>
        <p:spPr>
          <a:xfrm>
            <a:off x="868713" y="904025"/>
            <a:ext cx="8275200" cy="902700"/>
          </a:xfrm>
          <a:prstGeom prst="rect">
            <a:avLst/>
          </a:prstGeom>
          <a:gradFill>
            <a:gsLst>
              <a:gs pos="0">
                <a:srgbClr val="DCECD5"/>
              </a:gs>
              <a:gs pos="100000">
                <a:srgbClr val="93BC81"/>
              </a:gs>
            </a:gsLst>
            <a:path path="circle">
              <a:fillToRect b="50%" l="50%" r="50%" t="50%"/>
            </a:path>
            <a:tileRect/>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5" name="Shape 195"/>
          <p:cNvSpPr/>
          <p:nvPr/>
        </p:nvSpPr>
        <p:spPr>
          <a:xfrm>
            <a:off x="868713" y="1806646"/>
            <a:ext cx="8275200" cy="1413900"/>
          </a:xfrm>
          <a:prstGeom prst="rect">
            <a:avLst/>
          </a:prstGeom>
          <a:gradFill>
            <a:gsLst>
              <a:gs pos="0">
                <a:srgbClr val="F5D0D0"/>
              </a:gs>
              <a:gs pos="100000">
                <a:srgbClr val="D96868"/>
              </a:gs>
            </a:gsLst>
            <a:path path="circle">
              <a:fillToRect b="50%" l="50%" r="50%" t="50%"/>
            </a:path>
            <a:tileRect/>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6" name="Shape 196"/>
          <p:cNvSpPr/>
          <p:nvPr/>
        </p:nvSpPr>
        <p:spPr>
          <a:xfrm>
            <a:off x="868713" y="3220450"/>
            <a:ext cx="8275200" cy="802200"/>
          </a:xfrm>
          <a:prstGeom prst="rect">
            <a:avLst/>
          </a:prstGeom>
          <a:gradFill>
            <a:gsLst>
              <a:gs pos="0">
                <a:srgbClr val="FFF6DB"/>
              </a:gs>
              <a:gs pos="100000">
                <a:srgbClr val="FAD25C"/>
              </a:gs>
            </a:gsLst>
            <a:path path="circle">
              <a:fillToRect b="50%" l="50%" r="50%" t="50%"/>
            </a:path>
            <a:tileRect/>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7" name="Shape 197"/>
          <p:cNvSpPr/>
          <p:nvPr/>
        </p:nvSpPr>
        <p:spPr>
          <a:xfrm>
            <a:off x="987399" y="1010444"/>
            <a:ext cx="2386800" cy="704700"/>
          </a:xfrm>
          <a:prstGeom prst="roundRect">
            <a:avLst>
              <a:gd fmla="val 16667" name="adj"/>
            </a:avLst>
          </a:prstGeom>
          <a:solidFill>
            <a:srgbClr val="7EA6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a:t>Single Page Application</a:t>
            </a:r>
            <a:endParaRPr b="1"/>
          </a:p>
          <a:p>
            <a:pPr indent="0" lvl="0" marL="0" rtl="0" algn="ctr">
              <a:spcBef>
                <a:spcPts val="0"/>
              </a:spcBef>
              <a:spcAft>
                <a:spcPts val="0"/>
              </a:spcAft>
              <a:buNone/>
            </a:pPr>
            <a:r>
              <a:rPr lang="en-GB" sz="1100"/>
              <a:t>[Frontend Team]</a:t>
            </a:r>
            <a:endParaRPr sz="1100"/>
          </a:p>
        </p:txBody>
      </p:sp>
      <p:sp>
        <p:nvSpPr>
          <p:cNvPr id="198" name="Shape 198"/>
          <p:cNvSpPr/>
          <p:nvPr/>
        </p:nvSpPr>
        <p:spPr>
          <a:xfrm>
            <a:off x="987399" y="1857405"/>
            <a:ext cx="2386800" cy="2062800"/>
          </a:xfrm>
          <a:prstGeom prst="roundRect">
            <a:avLst>
              <a:gd fmla="val 16667" name="adj"/>
            </a:avLst>
          </a:prstGeom>
          <a:solidFill>
            <a:srgbClr val="7EA6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a:t>Server Application</a:t>
            </a:r>
            <a:endParaRPr b="1"/>
          </a:p>
          <a:p>
            <a:pPr indent="0" lvl="0" marL="0" rtl="0" algn="ctr">
              <a:spcBef>
                <a:spcPts val="0"/>
              </a:spcBef>
              <a:spcAft>
                <a:spcPts val="0"/>
              </a:spcAft>
              <a:buNone/>
            </a:pPr>
            <a:r>
              <a:rPr lang="en-GB" sz="1100"/>
              <a:t>[Backend / Devops Team]</a:t>
            </a:r>
            <a:endParaRPr sz="1100"/>
          </a:p>
        </p:txBody>
      </p:sp>
      <p:sp>
        <p:nvSpPr>
          <p:cNvPr id="199" name="Shape 199"/>
          <p:cNvSpPr/>
          <p:nvPr/>
        </p:nvSpPr>
        <p:spPr>
          <a:xfrm>
            <a:off x="3789337" y="1010433"/>
            <a:ext cx="2386800" cy="704700"/>
          </a:xfrm>
          <a:prstGeom prst="roundRect">
            <a:avLst>
              <a:gd fmla="val 16667" name="adj"/>
            </a:avLst>
          </a:prstGeom>
          <a:solidFill>
            <a:srgbClr val="7EA6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a:t>Single Page Application</a:t>
            </a:r>
            <a:endParaRPr b="1"/>
          </a:p>
          <a:p>
            <a:pPr indent="0" lvl="0" marL="0" rtl="0" algn="ctr">
              <a:spcBef>
                <a:spcPts val="0"/>
              </a:spcBef>
              <a:spcAft>
                <a:spcPts val="0"/>
              </a:spcAft>
              <a:buNone/>
            </a:pPr>
            <a:r>
              <a:rPr lang="en-GB" sz="1100"/>
              <a:t>[Frontend Team]</a:t>
            </a:r>
            <a:endParaRPr sz="1100"/>
          </a:p>
        </p:txBody>
      </p:sp>
      <p:sp>
        <p:nvSpPr>
          <p:cNvPr id="200" name="Shape 200"/>
          <p:cNvSpPr/>
          <p:nvPr/>
        </p:nvSpPr>
        <p:spPr>
          <a:xfrm>
            <a:off x="3789337" y="1857394"/>
            <a:ext cx="2386800" cy="573000"/>
          </a:xfrm>
          <a:prstGeom prst="roundRect">
            <a:avLst>
              <a:gd fmla="val 16667" name="adj"/>
            </a:avLst>
          </a:prstGeom>
          <a:solidFill>
            <a:srgbClr val="7EA6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a:t>Aggregation Layer</a:t>
            </a:r>
            <a:endParaRPr b="1"/>
          </a:p>
          <a:p>
            <a:pPr indent="0" lvl="0" marL="0" rtl="0" algn="ctr">
              <a:spcBef>
                <a:spcPts val="0"/>
              </a:spcBef>
              <a:spcAft>
                <a:spcPts val="0"/>
              </a:spcAft>
              <a:buNone/>
            </a:pPr>
            <a:r>
              <a:rPr lang="en-GB" sz="1100"/>
              <a:t>[BFF, GraphQL]</a:t>
            </a:r>
            <a:endParaRPr sz="1100"/>
          </a:p>
        </p:txBody>
      </p:sp>
      <p:sp>
        <p:nvSpPr>
          <p:cNvPr id="201" name="Shape 201"/>
          <p:cNvSpPr/>
          <p:nvPr/>
        </p:nvSpPr>
        <p:spPr>
          <a:xfrm>
            <a:off x="3789337" y="2506219"/>
            <a:ext cx="1096200" cy="1413900"/>
          </a:xfrm>
          <a:prstGeom prst="roundRect">
            <a:avLst>
              <a:gd fmla="val 16667" name="adj"/>
            </a:avLst>
          </a:prstGeom>
          <a:solidFill>
            <a:srgbClr val="7EA6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a:t>Service</a:t>
            </a:r>
            <a:endParaRPr b="1"/>
          </a:p>
          <a:p>
            <a:pPr indent="0" lvl="0" marL="0" rtl="0" algn="ctr">
              <a:spcBef>
                <a:spcPts val="0"/>
              </a:spcBef>
              <a:spcAft>
                <a:spcPts val="0"/>
              </a:spcAft>
              <a:buNone/>
            </a:pPr>
            <a:r>
              <a:rPr lang="en-GB" sz="1100"/>
              <a:t>[Backend / Devops]</a:t>
            </a:r>
            <a:endParaRPr sz="1100"/>
          </a:p>
        </p:txBody>
      </p:sp>
      <p:sp>
        <p:nvSpPr>
          <p:cNvPr id="202" name="Shape 202"/>
          <p:cNvSpPr/>
          <p:nvPr/>
        </p:nvSpPr>
        <p:spPr>
          <a:xfrm>
            <a:off x="5079900" y="2506219"/>
            <a:ext cx="1096200" cy="1413900"/>
          </a:xfrm>
          <a:prstGeom prst="roundRect">
            <a:avLst>
              <a:gd fmla="val 16667" name="adj"/>
            </a:avLst>
          </a:prstGeom>
          <a:solidFill>
            <a:srgbClr val="7EA6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a:t>Service</a:t>
            </a:r>
            <a:endParaRPr b="1"/>
          </a:p>
          <a:p>
            <a:pPr indent="0" lvl="0" marL="0" rtl="0" algn="ctr">
              <a:spcBef>
                <a:spcPts val="0"/>
              </a:spcBef>
              <a:spcAft>
                <a:spcPts val="0"/>
              </a:spcAft>
              <a:buNone/>
            </a:pPr>
            <a:r>
              <a:rPr lang="en-GB" sz="1100"/>
              <a:t>[Backend / Devops]</a:t>
            </a:r>
            <a:endParaRPr sz="1100"/>
          </a:p>
        </p:txBody>
      </p:sp>
      <p:sp>
        <p:nvSpPr>
          <p:cNvPr id="203" name="Shape 203"/>
          <p:cNvSpPr txBox="1"/>
          <p:nvPr/>
        </p:nvSpPr>
        <p:spPr>
          <a:xfrm>
            <a:off x="88" y="912950"/>
            <a:ext cx="868500" cy="902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1000"/>
              <a:t>Frontend</a:t>
            </a:r>
            <a:endParaRPr sz="1000"/>
          </a:p>
          <a:p>
            <a:pPr indent="0" lvl="0" marL="0" rtl="0" algn="r">
              <a:spcBef>
                <a:spcPts val="0"/>
              </a:spcBef>
              <a:spcAft>
                <a:spcPts val="0"/>
              </a:spcAft>
              <a:buNone/>
            </a:pPr>
            <a:r>
              <a:rPr lang="en-GB" sz="1000"/>
              <a:t>Team</a:t>
            </a:r>
            <a:endParaRPr sz="1000"/>
          </a:p>
        </p:txBody>
      </p:sp>
      <p:sp>
        <p:nvSpPr>
          <p:cNvPr id="204" name="Shape 204"/>
          <p:cNvSpPr txBox="1"/>
          <p:nvPr/>
        </p:nvSpPr>
        <p:spPr>
          <a:xfrm>
            <a:off x="88" y="1806725"/>
            <a:ext cx="868500" cy="1413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1000"/>
              <a:t>Backend</a:t>
            </a:r>
            <a:endParaRPr sz="1000"/>
          </a:p>
          <a:p>
            <a:pPr indent="0" lvl="0" marL="0" rtl="0" algn="r">
              <a:spcBef>
                <a:spcPts val="0"/>
              </a:spcBef>
              <a:spcAft>
                <a:spcPts val="0"/>
              </a:spcAft>
              <a:buNone/>
            </a:pPr>
            <a:r>
              <a:rPr lang="en-GB" sz="1000"/>
              <a:t>Team</a:t>
            </a:r>
            <a:endParaRPr sz="1000"/>
          </a:p>
        </p:txBody>
      </p:sp>
      <p:sp>
        <p:nvSpPr>
          <p:cNvPr id="205" name="Shape 205"/>
          <p:cNvSpPr txBox="1"/>
          <p:nvPr/>
        </p:nvSpPr>
        <p:spPr>
          <a:xfrm>
            <a:off x="88" y="3220450"/>
            <a:ext cx="868500" cy="8022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1000"/>
              <a:t>Devops</a:t>
            </a:r>
            <a:endParaRPr sz="1000"/>
          </a:p>
          <a:p>
            <a:pPr indent="0" lvl="0" marL="0" rtl="0" algn="r">
              <a:spcBef>
                <a:spcPts val="0"/>
              </a:spcBef>
              <a:spcAft>
                <a:spcPts val="0"/>
              </a:spcAft>
              <a:buNone/>
            </a:pPr>
            <a:r>
              <a:rPr lang="en-GB" sz="1000"/>
              <a:t>Team</a:t>
            </a:r>
            <a:endParaRPr sz="1000"/>
          </a:p>
        </p:txBody>
      </p:sp>
      <p:sp>
        <p:nvSpPr>
          <p:cNvPr id="206" name="Shape 206"/>
          <p:cNvSpPr/>
          <p:nvPr/>
        </p:nvSpPr>
        <p:spPr>
          <a:xfrm rot="-5400000">
            <a:off x="5508138" y="2100200"/>
            <a:ext cx="2896500" cy="730200"/>
          </a:xfrm>
          <a:prstGeom prst="roundRect">
            <a:avLst>
              <a:gd fmla="val 16667" name="adj"/>
            </a:avLst>
          </a:prstGeom>
          <a:solidFill>
            <a:srgbClr val="7EA6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a:t>Team </a:t>
            </a:r>
            <a:r>
              <a:rPr b="1" i="1" lang="en-GB"/>
              <a:t>Feature</a:t>
            </a:r>
            <a:endParaRPr b="1"/>
          </a:p>
          <a:p>
            <a:pPr indent="0" lvl="0" marL="0" rtl="0" algn="ctr">
              <a:spcBef>
                <a:spcPts val="0"/>
              </a:spcBef>
              <a:spcAft>
                <a:spcPts val="0"/>
              </a:spcAft>
              <a:buNone/>
            </a:pPr>
            <a:r>
              <a:rPr lang="en-GB" sz="1100"/>
              <a:t>[Specific mission]</a:t>
            </a:r>
            <a:endParaRPr sz="1100"/>
          </a:p>
        </p:txBody>
      </p:sp>
      <p:sp>
        <p:nvSpPr>
          <p:cNvPr id="207" name="Shape 207"/>
          <p:cNvSpPr/>
          <p:nvPr/>
        </p:nvSpPr>
        <p:spPr>
          <a:xfrm rot="-5400000">
            <a:off x="6354938" y="2100201"/>
            <a:ext cx="2896500" cy="730200"/>
          </a:xfrm>
          <a:prstGeom prst="roundRect">
            <a:avLst>
              <a:gd fmla="val 16667" name="adj"/>
            </a:avLst>
          </a:prstGeom>
          <a:solidFill>
            <a:srgbClr val="7EA6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a:t>Team </a:t>
            </a:r>
            <a:r>
              <a:rPr b="1" i="1" lang="en-GB"/>
              <a:t>Feature</a:t>
            </a:r>
            <a:endParaRPr b="1"/>
          </a:p>
          <a:p>
            <a:pPr indent="0" lvl="0" marL="0" rtl="0" algn="ctr">
              <a:spcBef>
                <a:spcPts val="0"/>
              </a:spcBef>
              <a:spcAft>
                <a:spcPts val="0"/>
              </a:spcAft>
              <a:buNone/>
            </a:pPr>
            <a:r>
              <a:rPr lang="en-GB" sz="1100"/>
              <a:t>[Specific mission]</a:t>
            </a:r>
            <a:endParaRPr sz="1100"/>
          </a:p>
        </p:txBody>
      </p:sp>
      <p:sp>
        <p:nvSpPr>
          <p:cNvPr id="208" name="Shape 208"/>
          <p:cNvSpPr/>
          <p:nvPr/>
        </p:nvSpPr>
        <p:spPr>
          <a:xfrm rot="-5400000">
            <a:off x="7201738" y="2100201"/>
            <a:ext cx="2896500" cy="730200"/>
          </a:xfrm>
          <a:prstGeom prst="roundRect">
            <a:avLst>
              <a:gd fmla="val 16667" name="adj"/>
            </a:avLst>
          </a:prstGeom>
          <a:solidFill>
            <a:srgbClr val="7EA6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a:t>Team </a:t>
            </a:r>
            <a:r>
              <a:rPr b="1" i="1" lang="en-GB"/>
              <a:t>Feature</a:t>
            </a:r>
            <a:endParaRPr b="1"/>
          </a:p>
          <a:p>
            <a:pPr indent="0" lvl="0" marL="0" rtl="0" algn="ctr">
              <a:spcBef>
                <a:spcPts val="0"/>
              </a:spcBef>
              <a:spcAft>
                <a:spcPts val="0"/>
              </a:spcAft>
              <a:buNone/>
            </a:pPr>
            <a:r>
              <a:rPr lang="en-GB" sz="1100"/>
              <a:t>[Specific mission]</a:t>
            </a:r>
            <a:endParaRPr sz="1100"/>
          </a:p>
        </p:txBody>
      </p:sp>
      <p:sp>
        <p:nvSpPr>
          <p:cNvPr id="209" name="Shape 209"/>
          <p:cNvSpPr txBox="1"/>
          <p:nvPr/>
        </p:nvSpPr>
        <p:spPr>
          <a:xfrm>
            <a:off x="1067263" y="4155175"/>
            <a:ext cx="2250000" cy="264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200"/>
              <a:t>API + RICH CLIENT</a:t>
            </a:r>
            <a:endParaRPr sz="1200"/>
          </a:p>
        </p:txBody>
      </p:sp>
      <p:sp>
        <p:nvSpPr>
          <p:cNvPr id="210" name="Shape 210"/>
          <p:cNvSpPr txBox="1"/>
          <p:nvPr/>
        </p:nvSpPr>
        <p:spPr>
          <a:xfrm>
            <a:off x="3857738" y="4155175"/>
            <a:ext cx="2250000" cy="264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200"/>
              <a:t>SOA + RICH CLIENT</a:t>
            </a:r>
            <a:endParaRPr sz="1200"/>
          </a:p>
        </p:txBody>
      </p:sp>
      <p:sp>
        <p:nvSpPr>
          <p:cNvPr id="211" name="Shape 211"/>
          <p:cNvSpPr txBox="1"/>
          <p:nvPr/>
        </p:nvSpPr>
        <p:spPr>
          <a:xfrm>
            <a:off x="6678188" y="4155175"/>
            <a:ext cx="2250000" cy="704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200"/>
              <a:t>FEATURE TEAMS</a:t>
            </a:r>
            <a:endParaRPr sz="1200"/>
          </a:p>
          <a:p>
            <a:pPr indent="0" lvl="0" marL="0" rtl="0" algn="ctr">
              <a:spcBef>
                <a:spcPts val="0"/>
              </a:spcBef>
              <a:spcAft>
                <a:spcPts val="0"/>
              </a:spcAft>
              <a:buNone/>
            </a:pPr>
            <a:r>
              <a:rPr lang="en-GB" sz="1200"/>
              <a:t>USING</a:t>
            </a:r>
            <a:endParaRPr sz="1200"/>
          </a:p>
          <a:p>
            <a:pPr indent="0" lvl="0" marL="0" rtl="0" algn="ctr">
              <a:spcBef>
                <a:spcPts val="0"/>
              </a:spcBef>
              <a:spcAft>
                <a:spcPts val="0"/>
              </a:spcAft>
              <a:buNone/>
            </a:pPr>
            <a:r>
              <a:rPr lang="en-GB" sz="1200"/>
              <a:t>MICRO-FRONTENDS</a:t>
            </a:r>
            <a:endParaRPr sz="12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5" name="Shape 215"/>
        <p:cNvGrpSpPr/>
        <p:nvPr/>
      </p:nvGrpSpPr>
      <p:grpSpPr>
        <a:xfrm>
          <a:off x="0" y="0"/>
          <a:ext cx="0" cy="0"/>
          <a:chOff x="0" y="0"/>
          <a:chExt cx="0" cy="0"/>
        </a:xfrm>
      </p:grpSpPr>
      <p:sp>
        <p:nvSpPr>
          <p:cNvPr id="216" name="Shape 216"/>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r>
              <a:rPr lang="en-GB" sz="3600"/>
              <a:t>Reusing JS, HTML and CSS independent of tech stack</a:t>
            </a:r>
            <a:endParaRPr sz="36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0" name="Shape 220"/>
        <p:cNvGrpSpPr/>
        <p:nvPr/>
      </p:nvGrpSpPr>
      <p:grpSpPr>
        <a:xfrm>
          <a:off x="0" y="0"/>
          <a:ext cx="0" cy="0"/>
          <a:chOff x="0" y="0"/>
          <a:chExt cx="0" cy="0"/>
        </a:xfrm>
      </p:grpSpPr>
      <p:sp>
        <p:nvSpPr>
          <p:cNvPr id="221" name="Shape 221"/>
          <p:cNvSpPr txBox="1"/>
          <p:nvPr>
            <p:ph type="title"/>
          </p:nvPr>
        </p:nvSpPr>
        <p:spPr>
          <a:xfrm>
            <a:off x="226075" y="357800"/>
            <a:ext cx="2933700" cy="9534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GB" sz="2800"/>
              <a:t>WebComponents</a:t>
            </a:r>
            <a:endParaRPr sz="2800"/>
          </a:p>
        </p:txBody>
      </p:sp>
      <p:sp>
        <p:nvSpPr>
          <p:cNvPr id="222" name="Shape 222"/>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Standard with strict boundaries that works with any tech stack.</a:t>
            </a:r>
            <a:endParaRPr/>
          </a:p>
          <a:p>
            <a:pPr indent="0" lvl="0" marL="0">
              <a:spcBef>
                <a:spcPts val="1600"/>
              </a:spcBef>
              <a:spcAft>
                <a:spcPts val="0"/>
              </a:spcAft>
              <a:buNone/>
            </a:pPr>
            <a:r>
              <a:rPr lang="en-GB"/>
              <a:t>En ensemble of open web technologies that permit the creation of reusable user interface widgets.</a:t>
            </a:r>
            <a:endParaRPr/>
          </a:p>
          <a:p>
            <a:pPr indent="0" lvl="0" marL="0">
              <a:spcBef>
                <a:spcPts val="1600"/>
              </a:spcBef>
              <a:spcAft>
                <a:spcPts val="0"/>
              </a:spcAft>
              <a:buNone/>
            </a:pPr>
            <a:r>
              <a:t/>
            </a:r>
            <a:endParaRPr/>
          </a:p>
          <a:p>
            <a:pPr indent="0" lvl="0" marL="0">
              <a:spcBef>
                <a:spcPts val="1600"/>
              </a:spcBef>
              <a:spcAft>
                <a:spcPts val="0"/>
              </a:spcAft>
              <a:buNone/>
            </a:pPr>
            <a:r>
              <a:rPr lang="en-GB" sz="1000" u="sng">
                <a:solidFill>
                  <a:schemeClr val="accent5"/>
                </a:solidFill>
                <a:hlinkClick r:id="rId3"/>
              </a:rPr>
              <a:t>https://www.webcomponents.org/specs</a:t>
            </a:r>
            <a:endParaRPr sz="1000">
              <a:solidFill>
                <a:schemeClr val="lt2"/>
              </a:solidFill>
            </a:endParaRPr>
          </a:p>
          <a:p>
            <a:pPr indent="0" lvl="0" marL="0">
              <a:spcBef>
                <a:spcPts val="1600"/>
              </a:spcBef>
              <a:spcAft>
                <a:spcPts val="0"/>
              </a:spcAft>
              <a:buNone/>
            </a:pPr>
            <a:r>
              <a:t/>
            </a:r>
            <a:endParaRPr/>
          </a:p>
          <a:p>
            <a:pPr indent="0" lvl="0" marL="0" rtl="0">
              <a:spcBef>
                <a:spcPts val="1600"/>
              </a:spcBef>
              <a:spcAft>
                <a:spcPts val="1600"/>
              </a:spcAft>
              <a:buNone/>
            </a:pPr>
            <a:r>
              <a:t/>
            </a:r>
            <a:endParaRPr/>
          </a:p>
        </p:txBody>
      </p:sp>
      <p:grpSp>
        <p:nvGrpSpPr>
          <p:cNvPr id="223" name="Shape 223"/>
          <p:cNvGrpSpPr/>
          <p:nvPr/>
        </p:nvGrpSpPr>
        <p:grpSpPr>
          <a:xfrm>
            <a:off x="5927634" y="1330225"/>
            <a:ext cx="3006475" cy="661800"/>
            <a:chOff x="4938750" y="1075450"/>
            <a:chExt cx="3006475" cy="661800"/>
          </a:xfrm>
        </p:grpSpPr>
        <p:sp>
          <p:nvSpPr>
            <p:cNvPr id="224" name="Shape 224"/>
            <p:cNvSpPr/>
            <p:nvPr/>
          </p:nvSpPr>
          <p:spPr>
            <a:xfrm>
              <a:off x="4938750" y="1075450"/>
              <a:ext cx="1249200" cy="661800"/>
            </a:xfrm>
            <a:prstGeom prst="rect">
              <a:avLst/>
            </a:prstGeom>
            <a:solidFill>
              <a:srgbClr val="A4C2F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a:t>Backbone</a:t>
              </a:r>
              <a:endParaRPr/>
            </a:p>
            <a:p>
              <a:pPr indent="0" lvl="0" marL="0" rtl="0" algn="ctr">
                <a:spcBef>
                  <a:spcPts val="0"/>
                </a:spcBef>
                <a:spcAft>
                  <a:spcPts val="0"/>
                </a:spcAft>
                <a:buNone/>
              </a:pPr>
              <a:r>
                <a:rPr lang="en-GB"/>
                <a:t>React</a:t>
              </a:r>
              <a:endParaRPr/>
            </a:p>
          </p:txBody>
        </p:sp>
        <p:sp>
          <p:nvSpPr>
            <p:cNvPr id="225" name="Shape 225"/>
            <p:cNvSpPr/>
            <p:nvPr/>
          </p:nvSpPr>
          <p:spPr>
            <a:xfrm>
              <a:off x="6696025" y="1075450"/>
              <a:ext cx="1249200" cy="661800"/>
            </a:xfrm>
            <a:prstGeom prst="rect">
              <a:avLst/>
            </a:prstGeom>
            <a:solidFill>
              <a:srgbClr val="A4C2F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a:t>Backbone</a:t>
              </a:r>
              <a:endParaRPr/>
            </a:p>
            <a:p>
              <a:pPr indent="0" lvl="0" marL="0" rtl="0" algn="ctr">
                <a:spcBef>
                  <a:spcPts val="0"/>
                </a:spcBef>
                <a:spcAft>
                  <a:spcPts val="0"/>
                </a:spcAft>
                <a:buNone/>
              </a:pPr>
              <a:r>
                <a:rPr lang="en-GB"/>
                <a:t>React</a:t>
              </a:r>
              <a:endParaRPr/>
            </a:p>
          </p:txBody>
        </p:sp>
      </p:grpSp>
      <p:sp>
        <p:nvSpPr>
          <p:cNvPr id="226" name="Shape 226"/>
          <p:cNvSpPr/>
          <p:nvPr/>
        </p:nvSpPr>
        <p:spPr>
          <a:xfrm>
            <a:off x="6282465" y="2442275"/>
            <a:ext cx="2296800" cy="709200"/>
          </a:xfrm>
          <a:prstGeom prst="rect">
            <a:avLst/>
          </a:prstGeom>
          <a:solidFill>
            <a:srgbClr val="1C458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a:solidFill>
                  <a:srgbClr val="FFFFFF"/>
                </a:solidFill>
              </a:rPr>
              <a:t>WebComponent</a:t>
            </a:r>
            <a:endParaRPr>
              <a:solidFill>
                <a:srgbClr val="FFFFFF"/>
              </a:solidFill>
            </a:endParaRPr>
          </a:p>
        </p:txBody>
      </p:sp>
      <p:sp>
        <p:nvSpPr>
          <p:cNvPr id="227" name="Shape 227"/>
          <p:cNvSpPr/>
          <p:nvPr/>
        </p:nvSpPr>
        <p:spPr>
          <a:xfrm>
            <a:off x="3508991" y="1330225"/>
            <a:ext cx="1897500" cy="661800"/>
          </a:xfrm>
          <a:prstGeom prst="rect">
            <a:avLst/>
          </a:prstGeom>
          <a:solidFill>
            <a:srgbClr val="A4C2F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a:t>Vaadin/Java</a:t>
            </a:r>
            <a:endParaRPr/>
          </a:p>
        </p:txBody>
      </p:sp>
      <p:sp>
        <p:nvSpPr>
          <p:cNvPr id="228" name="Shape 228"/>
          <p:cNvSpPr/>
          <p:nvPr/>
        </p:nvSpPr>
        <p:spPr>
          <a:xfrm>
            <a:off x="3508991" y="2240850"/>
            <a:ext cx="1897500" cy="661800"/>
          </a:xfrm>
          <a:prstGeom prst="rect">
            <a:avLst/>
          </a:prstGeom>
          <a:solidFill>
            <a:srgbClr val="A4C2F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a:t>.net</a:t>
            </a:r>
            <a:endParaRPr/>
          </a:p>
        </p:txBody>
      </p:sp>
      <p:sp>
        <p:nvSpPr>
          <p:cNvPr id="229" name="Shape 229"/>
          <p:cNvSpPr/>
          <p:nvPr/>
        </p:nvSpPr>
        <p:spPr>
          <a:xfrm>
            <a:off x="3508991" y="3151475"/>
            <a:ext cx="1897500" cy="661800"/>
          </a:xfrm>
          <a:prstGeom prst="rect">
            <a:avLst/>
          </a:prstGeom>
          <a:solidFill>
            <a:srgbClr val="A4C2F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a:t>Js Framework</a:t>
            </a:r>
            <a:endParaRPr/>
          </a:p>
          <a:p>
            <a:pPr indent="0" lvl="0" marL="0" rtl="0" algn="ctr">
              <a:spcBef>
                <a:spcPts val="0"/>
              </a:spcBef>
              <a:spcAft>
                <a:spcPts val="0"/>
              </a:spcAft>
              <a:buNone/>
            </a:pPr>
            <a:r>
              <a:rPr lang="en-GB" sz="1100"/>
              <a:t>Angular, Ember</a:t>
            </a:r>
            <a:endParaRPr sz="1100"/>
          </a:p>
        </p:txBody>
      </p:sp>
      <p:cxnSp>
        <p:nvCxnSpPr>
          <p:cNvPr id="230" name="Shape 230"/>
          <p:cNvCxnSpPr>
            <a:stCxn id="226" idx="0"/>
            <a:endCxn id="224" idx="2"/>
          </p:cNvCxnSpPr>
          <p:nvPr/>
        </p:nvCxnSpPr>
        <p:spPr>
          <a:xfrm rot="10800000">
            <a:off x="6552165" y="1991975"/>
            <a:ext cx="878700" cy="450300"/>
          </a:xfrm>
          <a:prstGeom prst="straightConnector1">
            <a:avLst/>
          </a:prstGeom>
          <a:noFill/>
          <a:ln cap="flat" cmpd="sng" w="9525">
            <a:solidFill>
              <a:srgbClr val="000000"/>
            </a:solidFill>
            <a:prstDash val="solid"/>
            <a:round/>
            <a:headEnd len="med" w="med" type="none"/>
            <a:tailEnd len="med" w="med" type="triangle"/>
          </a:ln>
        </p:spPr>
      </p:cxnSp>
      <p:cxnSp>
        <p:nvCxnSpPr>
          <p:cNvPr id="231" name="Shape 231"/>
          <p:cNvCxnSpPr>
            <a:stCxn id="226" idx="0"/>
            <a:endCxn id="225" idx="2"/>
          </p:cNvCxnSpPr>
          <p:nvPr/>
        </p:nvCxnSpPr>
        <p:spPr>
          <a:xfrm flipH="1" rot="10800000">
            <a:off x="7430865" y="1991975"/>
            <a:ext cx="878700" cy="450300"/>
          </a:xfrm>
          <a:prstGeom prst="straightConnector1">
            <a:avLst/>
          </a:prstGeom>
          <a:noFill/>
          <a:ln cap="flat" cmpd="sng" w="9525">
            <a:solidFill>
              <a:srgbClr val="000000"/>
            </a:solidFill>
            <a:prstDash val="solid"/>
            <a:round/>
            <a:headEnd len="med" w="med" type="none"/>
            <a:tailEnd len="med" w="med" type="triangle"/>
          </a:ln>
        </p:spPr>
      </p:cxnSp>
      <p:cxnSp>
        <p:nvCxnSpPr>
          <p:cNvPr id="232" name="Shape 232"/>
          <p:cNvCxnSpPr>
            <a:stCxn id="226" idx="1"/>
            <a:endCxn id="227" idx="3"/>
          </p:cNvCxnSpPr>
          <p:nvPr/>
        </p:nvCxnSpPr>
        <p:spPr>
          <a:xfrm rot="10800000">
            <a:off x="5406465" y="1661075"/>
            <a:ext cx="876000" cy="1135800"/>
          </a:xfrm>
          <a:prstGeom prst="straightConnector1">
            <a:avLst/>
          </a:prstGeom>
          <a:noFill/>
          <a:ln cap="flat" cmpd="sng" w="9525">
            <a:solidFill>
              <a:srgbClr val="000000"/>
            </a:solidFill>
            <a:prstDash val="solid"/>
            <a:round/>
            <a:headEnd len="med" w="med" type="none"/>
            <a:tailEnd len="med" w="med" type="triangle"/>
          </a:ln>
        </p:spPr>
      </p:cxnSp>
      <p:cxnSp>
        <p:nvCxnSpPr>
          <p:cNvPr id="233" name="Shape 233"/>
          <p:cNvCxnSpPr>
            <a:stCxn id="226" idx="1"/>
            <a:endCxn id="228" idx="3"/>
          </p:cNvCxnSpPr>
          <p:nvPr/>
        </p:nvCxnSpPr>
        <p:spPr>
          <a:xfrm rot="10800000">
            <a:off x="5406465" y="2571875"/>
            <a:ext cx="876000" cy="225000"/>
          </a:xfrm>
          <a:prstGeom prst="straightConnector1">
            <a:avLst/>
          </a:prstGeom>
          <a:noFill/>
          <a:ln cap="flat" cmpd="sng" w="9525">
            <a:solidFill>
              <a:srgbClr val="000000"/>
            </a:solidFill>
            <a:prstDash val="solid"/>
            <a:round/>
            <a:headEnd len="med" w="med" type="none"/>
            <a:tailEnd len="med" w="med" type="triangle"/>
          </a:ln>
        </p:spPr>
      </p:cxnSp>
      <p:cxnSp>
        <p:nvCxnSpPr>
          <p:cNvPr id="234" name="Shape 234"/>
          <p:cNvCxnSpPr>
            <a:stCxn id="226" idx="1"/>
            <a:endCxn id="229" idx="3"/>
          </p:cNvCxnSpPr>
          <p:nvPr/>
        </p:nvCxnSpPr>
        <p:spPr>
          <a:xfrm flipH="1">
            <a:off x="5406465" y="2796875"/>
            <a:ext cx="876000" cy="685500"/>
          </a:xfrm>
          <a:prstGeom prst="straightConnector1">
            <a:avLst/>
          </a:prstGeom>
          <a:noFill/>
          <a:ln cap="flat" cmpd="sng" w="9525">
            <a:solidFill>
              <a:srgbClr val="000000"/>
            </a:solidFill>
            <a:prstDash val="solid"/>
            <a:round/>
            <a:headEnd len="med" w="med" type="none"/>
            <a:tailEnd len="med" w="med" type="triangle"/>
          </a:ln>
        </p:spPr>
      </p:cxn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8" name="Shape 238"/>
        <p:cNvGrpSpPr/>
        <p:nvPr/>
      </p:nvGrpSpPr>
      <p:grpSpPr>
        <a:xfrm>
          <a:off x="0" y="0"/>
          <a:ext cx="0" cy="0"/>
          <a:chOff x="0" y="0"/>
          <a:chExt cx="0" cy="0"/>
        </a:xfrm>
      </p:grpSpPr>
      <p:sp>
        <p:nvSpPr>
          <p:cNvPr id="239" name="Shape 239"/>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r>
              <a:rPr lang="en-GB"/>
              <a:t>The WebComponents standard</a:t>
            </a:r>
            <a:endParaRPr/>
          </a:p>
        </p:txBody>
      </p:sp>
      <p:sp>
        <p:nvSpPr>
          <p:cNvPr id="240" name="Shape 240"/>
          <p:cNvSpPr txBox="1"/>
          <p:nvPr>
            <p:ph idx="4294967295" type="body"/>
          </p:nvPr>
        </p:nvSpPr>
        <p:spPr>
          <a:xfrm>
            <a:off x="471900" y="923000"/>
            <a:ext cx="8222100" cy="3790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a:solidFill>
                  <a:srgbClr val="434343"/>
                </a:solidFill>
              </a:rPr>
              <a:t>Web components are based on four main specifications:</a:t>
            </a:r>
            <a:endParaRPr>
              <a:solidFill>
                <a:srgbClr val="434343"/>
              </a:solidFill>
            </a:endParaRPr>
          </a:p>
          <a:p>
            <a:pPr indent="-342900" lvl="0" marL="457200" rtl="0">
              <a:spcBef>
                <a:spcPts val="1600"/>
              </a:spcBef>
              <a:spcAft>
                <a:spcPts val="0"/>
              </a:spcAft>
              <a:buClr>
                <a:srgbClr val="434343"/>
              </a:buClr>
              <a:buSzPts val="1800"/>
              <a:buAutoNum type="arabicPeriod"/>
            </a:pPr>
            <a:r>
              <a:rPr lang="en-GB">
                <a:solidFill>
                  <a:srgbClr val="434343"/>
                </a:solidFill>
              </a:rPr>
              <a:t>Custom Elements</a:t>
            </a:r>
            <a:endParaRPr>
              <a:solidFill>
                <a:srgbClr val="434343"/>
              </a:solidFill>
            </a:endParaRPr>
          </a:p>
          <a:p>
            <a:pPr indent="-317500" lvl="1" marL="914400" rtl="0">
              <a:spcBef>
                <a:spcPts val="0"/>
              </a:spcBef>
              <a:spcAft>
                <a:spcPts val="0"/>
              </a:spcAft>
              <a:buClr>
                <a:srgbClr val="434343"/>
              </a:buClr>
              <a:buSzPts val="1400"/>
              <a:buChar char="○"/>
            </a:pPr>
            <a:r>
              <a:rPr lang="en-GB">
                <a:solidFill>
                  <a:srgbClr val="434343"/>
                </a:solidFill>
              </a:rPr>
              <a:t>The Custom Elements specification lays the foundation for designing and using new types of DOM elements.</a:t>
            </a:r>
            <a:endParaRPr>
              <a:solidFill>
                <a:srgbClr val="434343"/>
              </a:solidFill>
            </a:endParaRPr>
          </a:p>
          <a:p>
            <a:pPr indent="-342900" lvl="0" marL="457200" rtl="0">
              <a:spcBef>
                <a:spcPts val="0"/>
              </a:spcBef>
              <a:spcAft>
                <a:spcPts val="0"/>
              </a:spcAft>
              <a:buClr>
                <a:srgbClr val="434343"/>
              </a:buClr>
              <a:buSzPts val="1800"/>
              <a:buAutoNum type="arabicPeriod"/>
            </a:pPr>
            <a:r>
              <a:rPr lang="en-GB">
                <a:solidFill>
                  <a:srgbClr val="434343"/>
                </a:solidFill>
              </a:rPr>
              <a:t>Shadow DOM</a:t>
            </a:r>
            <a:endParaRPr>
              <a:solidFill>
                <a:srgbClr val="434343"/>
              </a:solidFill>
            </a:endParaRPr>
          </a:p>
          <a:p>
            <a:pPr indent="-317500" lvl="1" marL="914400" rtl="0">
              <a:spcBef>
                <a:spcPts val="0"/>
              </a:spcBef>
              <a:spcAft>
                <a:spcPts val="0"/>
              </a:spcAft>
              <a:buClr>
                <a:srgbClr val="434343"/>
              </a:buClr>
              <a:buSzPts val="1400"/>
              <a:buChar char="○"/>
            </a:pPr>
            <a:r>
              <a:rPr lang="en-GB">
                <a:solidFill>
                  <a:srgbClr val="434343"/>
                </a:solidFill>
              </a:rPr>
              <a:t>The shadow DOM specification defines how to use encapsulated style and markup in web components.</a:t>
            </a:r>
            <a:endParaRPr>
              <a:solidFill>
                <a:srgbClr val="434343"/>
              </a:solidFill>
            </a:endParaRPr>
          </a:p>
          <a:p>
            <a:pPr indent="-342900" lvl="0" marL="457200" rtl="0">
              <a:spcBef>
                <a:spcPts val="0"/>
              </a:spcBef>
              <a:spcAft>
                <a:spcPts val="0"/>
              </a:spcAft>
              <a:buClr>
                <a:srgbClr val="434343"/>
              </a:buClr>
              <a:buSzPts val="1800"/>
              <a:buAutoNum type="arabicPeriod"/>
            </a:pPr>
            <a:r>
              <a:rPr lang="en-GB">
                <a:solidFill>
                  <a:srgbClr val="434343"/>
                </a:solidFill>
              </a:rPr>
              <a:t>HTML imports</a:t>
            </a:r>
            <a:endParaRPr>
              <a:solidFill>
                <a:srgbClr val="434343"/>
              </a:solidFill>
            </a:endParaRPr>
          </a:p>
          <a:p>
            <a:pPr indent="-317500" lvl="1" marL="914400" rtl="0">
              <a:spcBef>
                <a:spcPts val="0"/>
              </a:spcBef>
              <a:spcAft>
                <a:spcPts val="0"/>
              </a:spcAft>
              <a:buClr>
                <a:srgbClr val="434343"/>
              </a:buClr>
              <a:buSzPts val="1400"/>
              <a:buChar char="○"/>
            </a:pPr>
            <a:r>
              <a:rPr lang="en-GB">
                <a:solidFill>
                  <a:srgbClr val="434343"/>
                </a:solidFill>
              </a:rPr>
              <a:t>The HTML imports specification defines the inclusion and reuse of HTML documents in other HTML documents.</a:t>
            </a:r>
            <a:endParaRPr>
              <a:solidFill>
                <a:srgbClr val="434343"/>
              </a:solidFill>
            </a:endParaRPr>
          </a:p>
          <a:p>
            <a:pPr indent="-342900" lvl="0" marL="457200" rtl="0">
              <a:spcBef>
                <a:spcPts val="0"/>
              </a:spcBef>
              <a:spcAft>
                <a:spcPts val="0"/>
              </a:spcAft>
              <a:buClr>
                <a:srgbClr val="434343"/>
              </a:buClr>
              <a:buSzPts val="1800"/>
              <a:buAutoNum type="arabicPeriod"/>
            </a:pPr>
            <a:r>
              <a:rPr lang="en-GB">
                <a:solidFill>
                  <a:srgbClr val="434343"/>
                </a:solidFill>
              </a:rPr>
              <a:t>HTML Template</a:t>
            </a:r>
            <a:endParaRPr>
              <a:solidFill>
                <a:srgbClr val="434343"/>
              </a:solidFill>
            </a:endParaRPr>
          </a:p>
          <a:p>
            <a:pPr indent="-317500" lvl="1" marL="914400" rtl="0">
              <a:spcBef>
                <a:spcPts val="0"/>
              </a:spcBef>
              <a:spcAft>
                <a:spcPts val="0"/>
              </a:spcAft>
              <a:buClr>
                <a:srgbClr val="434343"/>
              </a:buClr>
              <a:buSzPts val="1400"/>
              <a:buChar char="○"/>
            </a:pPr>
            <a:r>
              <a:rPr lang="en-GB">
                <a:solidFill>
                  <a:srgbClr val="434343"/>
                </a:solidFill>
              </a:rPr>
              <a:t>The HTML template element specification defines how to declare fragments of markup that go unused at page load, but can be instantiated later on at runtime.</a:t>
            </a:r>
            <a:endParaRPr>
              <a:solidFill>
                <a:srgbClr val="434343"/>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4" name="Shape 244"/>
        <p:cNvGrpSpPr/>
        <p:nvPr/>
      </p:nvGrpSpPr>
      <p:grpSpPr>
        <a:xfrm>
          <a:off x="0" y="0"/>
          <a:ext cx="0" cy="0"/>
          <a:chOff x="0" y="0"/>
          <a:chExt cx="0" cy="0"/>
        </a:xfrm>
      </p:grpSpPr>
      <p:sp>
        <p:nvSpPr>
          <p:cNvPr id="245" name="Shape 245"/>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r>
              <a:rPr lang="en-GB"/>
              <a:t>The WebComponents standard is plagued with problems</a:t>
            </a:r>
            <a:endParaRPr/>
          </a:p>
        </p:txBody>
      </p:sp>
      <p:sp>
        <p:nvSpPr>
          <p:cNvPr id="246" name="Shape 246"/>
          <p:cNvSpPr txBox="1"/>
          <p:nvPr>
            <p:ph idx="4294967295" type="body"/>
          </p:nvPr>
        </p:nvSpPr>
        <p:spPr>
          <a:xfrm>
            <a:off x="471900" y="923000"/>
            <a:ext cx="8222100" cy="3790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u="sng">
                <a:solidFill>
                  <a:schemeClr val="hlink"/>
                </a:solidFill>
                <a:hlinkClick r:id="rId3"/>
              </a:rPr>
              <a:t>Polymer is moving to Javascript modules because the current HTML Import spec is dead</a:t>
            </a:r>
            <a:endParaRPr/>
          </a:p>
          <a:p>
            <a:pPr indent="0" lvl="0" marL="0" rtl="0">
              <a:spcBef>
                <a:spcPts val="1600"/>
              </a:spcBef>
              <a:spcAft>
                <a:spcPts val="0"/>
              </a:spcAft>
              <a:buNone/>
            </a:pPr>
            <a:r>
              <a:rPr lang="en-GB">
                <a:solidFill>
                  <a:srgbClr val="434343"/>
                </a:solidFill>
              </a:rPr>
              <a:t>Chrome implemented features eagerly but most browsers don’t agree on the implementation specifications</a:t>
            </a:r>
            <a:endParaRPr>
              <a:solidFill>
                <a:srgbClr val="434343"/>
              </a:solidFill>
            </a:endParaRPr>
          </a:p>
          <a:p>
            <a:pPr indent="-342900" lvl="0" marL="457200" rtl="0">
              <a:spcBef>
                <a:spcPts val="1600"/>
              </a:spcBef>
              <a:spcAft>
                <a:spcPts val="0"/>
              </a:spcAft>
              <a:buClr>
                <a:srgbClr val="434343"/>
              </a:buClr>
              <a:buSzPts val="1800"/>
              <a:buChar char="●"/>
            </a:pPr>
            <a:r>
              <a:rPr lang="en-GB">
                <a:solidFill>
                  <a:srgbClr val="434343"/>
                </a:solidFill>
              </a:rPr>
              <a:t>Chrome 36+/Opera 20+ implemented a previous version of Custom Elements (v0) that used .registerElement(). Other browsers are implementing v1, window.customElements.define().</a:t>
            </a:r>
            <a:endParaRPr>
              <a:solidFill>
                <a:srgbClr val="434343"/>
              </a:solidFill>
            </a:endParaRPr>
          </a:p>
          <a:p>
            <a:pPr indent="-342900" lvl="0" marL="457200" rtl="0">
              <a:spcBef>
                <a:spcPts val="0"/>
              </a:spcBef>
              <a:spcAft>
                <a:spcPts val="0"/>
              </a:spcAft>
              <a:buClr>
                <a:srgbClr val="434343"/>
              </a:buClr>
              <a:buSzPts val="1800"/>
              <a:buChar char="●"/>
            </a:pPr>
            <a:r>
              <a:rPr lang="en-GB">
                <a:solidFill>
                  <a:srgbClr val="434343"/>
                </a:solidFill>
              </a:rPr>
              <a:t>Shadow DOM is considered for implementation by IE team</a:t>
            </a:r>
            <a:endParaRPr>
              <a:solidFill>
                <a:srgbClr val="434343"/>
              </a:solidFill>
            </a:endParaRPr>
          </a:p>
          <a:p>
            <a:pPr indent="-342900" lvl="0" marL="457200" rtl="0">
              <a:spcBef>
                <a:spcPts val="0"/>
              </a:spcBef>
              <a:spcAft>
                <a:spcPts val="0"/>
              </a:spcAft>
              <a:buClr>
                <a:srgbClr val="434343"/>
              </a:buClr>
              <a:buSzPts val="1800"/>
              <a:buChar char="●"/>
            </a:pPr>
            <a:r>
              <a:rPr lang="en-GB">
                <a:solidFill>
                  <a:srgbClr val="434343"/>
                </a:solidFill>
              </a:rPr>
              <a:t>HTML Templates are the best supported but they are a lot slower than framework specific templates (handlebars, react code)</a:t>
            </a:r>
            <a:endParaRPr>
              <a:solidFill>
                <a:srgbClr val="434343"/>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 name="Shape 71"/>
        <p:cNvGrpSpPr/>
        <p:nvPr/>
      </p:nvGrpSpPr>
      <p:grpSpPr>
        <a:xfrm>
          <a:off x="0" y="0"/>
          <a:ext cx="0" cy="0"/>
          <a:chOff x="0" y="0"/>
          <a:chExt cx="0" cy="0"/>
        </a:xfrm>
      </p:grpSpPr>
      <p:sp>
        <p:nvSpPr>
          <p:cNvPr id="72" name="Shape 72"/>
          <p:cNvSpPr txBox="1"/>
          <p:nvPr>
            <p:ph type="ctrTitle"/>
          </p:nvPr>
        </p:nvSpPr>
        <p:spPr>
          <a:xfrm>
            <a:off x="390525" y="1819275"/>
            <a:ext cx="8222100" cy="933600"/>
          </a:xfrm>
          <a:prstGeom prst="rect">
            <a:avLst/>
          </a:prstGeom>
          <a:ln cap="flat" cmpd="sng" w="9525">
            <a:solidFill>
              <a:srgbClr val="1E293B"/>
            </a:solidFill>
            <a:prstDash val="solid"/>
            <a:round/>
            <a:headEnd len="sm" w="sm" type="none"/>
            <a:tailEnd len="sm" w="sm" type="none"/>
          </a:ln>
        </p:spPr>
        <p:txBody>
          <a:bodyPr anchorCtr="0" anchor="b" bIns="91425" lIns="91425" spcFirstLastPara="1" rIns="91425" wrap="square" tIns="91425">
            <a:noAutofit/>
          </a:bodyPr>
          <a:lstStyle/>
          <a:p>
            <a:pPr indent="0" lvl="0" marL="0">
              <a:spcBef>
                <a:spcPts val="0"/>
              </a:spcBef>
              <a:spcAft>
                <a:spcPts val="0"/>
              </a:spcAft>
              <a:buNone/>
            </a:pPr>
            <a:r>
              <a:rPr lang="en-GB" sz="3000"/>
              <a:t>Building reusable components as micro-frontends </a:t>
            </a:r>
            <a:endParaRPr sz="3000"/>
          </a:p>
          <a:p>
            <a:pPr indent="0" lvl="0" marL="0">
              <a:spcBef>
                <a:spcPts val="0"/>
              </a:spcBef>
              <a:spcAft>
                <a:spcPts val="0"/>
              </a:spcAft>
              <a:buNone/>
            </a:pPr>
            <a:r>
              <a:rPr lang="en-GB" sz="3000"/>
              <a:t>with GlimmerJS and WebComponents</a:t>
            </a:r>
            <a:endParaRPr sz="3000"/>
          </a:p>
        </p:txBody>
      </p:sp>
      <p:sp>
        <p:nvSpPr>
          <p:cNvPr id="73" name="Shape 73"/>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Andrei Sebastian Cîmpean, </a:t>
            </a:r>
            <a:r>
              <a:rPr lang="en-GB" u="sng">
                <a:solidFill>
                  <a:schemeClr val="hlink"/>
                </a:solidFill>
                <a:hlinkClick r:id="rId3"/>
              </a:rPr>
              <a:t>@Andrei_Cimpean</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0" name="Shape 250"/>
        <p:cNvGrpSpPr/>
        <p:nvPr/>
      </p:nvGrpSpPr>
      <p:grpSpPr>
        <a:xfrm>
          <a:off x="0" y="0"/>
          <a:ext cx="0" cy="0"/>
          <a:chOff x="0" y="0"/>
          <a:chExt cx="0" cy="0"/>
        </a:xfrm>
      </p:grpSpPr>
      <p:sp>
        <p:nvSpPr>
          <p:cNvPr id="251" name="Shape 251"/>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GB" sz="3600"/>
              <a:t>GlimmerJS</a:t>
            </a:r>
            <a:endParaRPr sz="3600"/>
          </a:p>
        </p:txBody>
      </p:sp>
      <p:sp>
        <p:nvSpPr>
          <p:cNvPr id="252" name="Shape 252"/>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r>
              <a:rPr lang="en-GB"/>
              <a:t>Glimmer.js is an open source JavaScript library for building UI components for the web. </a:t>
            </a:r>
            <a:endParaRPr/>
          </a:p>
          <a:p>
            <a:pPr indent="0" lvl="0" marL="0">
              <a:spcBef>
                <a:spcPts val="1600"/>
              </a:spcBef>
              <a:spcAft>
                <a:spcPts val="0"/>
              </a:spcAft>
              <a:buNone/>
            </a:pPr>
            <a:r>
              <a:rPr lang="en-GB"/>
              <a:t>It is built on the same rendering engine as Ember.js. It’s a UI layer—no routing, data loading, or other features.</a:t>
            </a:r>
            <a:endParaRPr/>
          </a:p>
          <a:p>
            <a:pPr indent="0" lvl="0" marL="0" rtl="0">
              <a:spcBef>
                <a:spcPts val="1600"/>
              </a:spcBef>
              <a:spcAft>
                <a:spcPts val="1600"/>
              </a:spcAft>
              <a:buNone/>
            </a:pPr>
            <a:r>
              <a:rPr lang="en-GB"/>
              <a:t>Glimmer components can be booted up as Web Components.</a:t>
            </a:r>
            <a:endParaRPr/>
          </a:p>
        </p:txBody>
      </p:sp>
      <p:sp>
        <p:nvSpPr>
          <p:cNvPr id="253" name="Shape 253"/>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sz="1200" u="sng">
                <a:solidFill>
                  <a:schemeClr val="hlink"/>
                </a:solidFill>
                <a:hlinkClick r:id="rId3"/>
              </a:rPr>
              <a:t>https://glimmerjs.com/</a:t>
            </a:r>
            <a:endParaRPr sz="1200"/>
          </a:p>
          <a:p>
            <a:pPr indent="0" lvl="0" marL="0" rtl="0">
              <a:spcBef>
                <a:spcPts val="0"/>
              </a:spcBef>
              <a:spcAft>
                <a:spcPts val="0"/>
              </a:spcAft>
              <a:buNone/>
            </a:pPr>
            <a:r>
              <a:rPr lang="en-GB" sz="1200" u="sng">
                <a:solidFill>
                  <a:schemeClr val="hlink"/>
                </a:solidFill>
                <a:hlinkClick r:id="rId4"/>
              </a:rPr>
              <a:t>https://engineering.linkedin.com/blog/2017/12/the-glimmer-binary-experience</a:t>
            </a:r>
            <a:endParaRPr sz="12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7" name="Shape 257"/>
        <p:cNvGrpSpPr/>
        <p:nvPr/>
      </p:nvGrpSpPr>
      <p:grpSpPr>
        <a:xfrm>
          <a:off x="0" y="0"/>
          <a:ext cx="0" cy="0"/>
          <a:chOff x="0" y="0"/>
          <a:chExt cx="0" cy="0"/>
        </a:xfrm>
      </p:grpSpPr>
      <p:sp>
        <p:nvSpPr>
          <p:cNvPr id="258" name="Shape 258"/>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259" name="Shape 259"/>
          <p:cNvSpPr txBox="1"/>
          <p:nvPr>
            <p:ph idx="4294967295" type="body"/>
          </p:nvPr>
        </p:nvSpPr>
        <p:spPr>
          <a:xfrm>
            <a:off x="471900" y="923000"/>
            <a:ext cx="8222100" cy="3294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solidFill>
                <a:srgbClr val="434343"/>
              </a:solidFill>
            </a:endParaRPr>
          </a:p>
          <a:p>
            <a:pPr indent="0" lvl="0" marL="0" rtl="0">
              <a:spcBef>
                <a:spcPts val="1600"/>
              </a:spcBef>
              <a:spcAft>
                <a:spcPts val="0"/>
              </a:spcAft>
              <a:buNone/>
            </a:pPr>
            <a:r>
              <a:rPr lang="en-GB">
                <a:solidFill>
                  <a:srgbClr val="434343"/>
                </a:solidFill>
              </a:rPr>
              <a:t>Glimmer was created primarily as a tool for building mobile Progressive Web Applications and the exporter was an extra feature enabled by the small size.</a:t>
            </a:r>
            <a:endParaRPr>
              <a:solidFill>
                <a:srgbClr val="434343"/>
              </a:solidFill>
            </a:endParaRPr>
          </a:p>
          <a:p>
            <a:pPr indent="0" lvl="0" marL="0" rtl="0">
              <a:spcBef>
                <a:spcPts val="1600"/>
              </a:spcBef>
              <a:spcAft>
                <a:spcPts val="1600"/>
              </a:spcAft>
              <a:buNone/>
            </a:pPr>
            <a:r>
              <a:rPr lang="en-GB">
                <a:solidFill>
                  <a:srgbClr val="434343"/>
                </a:solidFill>
              </a:rPr>
              <a:t>The community is still discussing the strategy for delivering web components [1]. However, the current implementation is sufficient for our goal of authoring sharable components between different tech stacks.</a:t>
            </a:r>
            <a:endParaRPr>
              <a:solidFill>
                <a:srgbClr val="434343"/>
              </a:solidFill>
            </a:endParaRPr>
          </a:p>
        </p:txBody>
      </p:sp>
      <p:sp>
        <p:nvSpPr>
          <p:cNvPr id="260" name="Shape 260"/>
          <p:cNvSpPr txBox="1"/>
          <p:nvPr/>
        </p:nvSpPr>
        <p:spPr>
          <a:xfrm>
            <a:off x="471900" y="4217900"/>
            <a:ext cx="7831500" cy="737700"/>
          </a:xfrm>
          <a:prstGeom prst="rect">
            <a:avLst/>
          </a:prstGeom>
          <a:noFill/>
          <a:ln>
            <a:noFill/>
          </a:ln>
        </p:spPr>
        <p:txBody>
          <a:bodyPr anchorCtr="0" anchor="ctr" bIns="91425" lIns="91425" spcFirstLastPara="1" rIns="91425" wrap="square" tIns="91425">
            <a:noAutofit/>
          </a:bodyPr>
          <a:lstStyle/>
          <a:p>
            <a:pPr indent="-317500" lvl="0" marL="457200" rtl="0">
              <a:spcBef>
                <a:spcPts val="0"/>
              </a:spcBef>
              <a:spcAft>
                <a:spcPts val="0"/>
              </a:spcAft>
              <a:buSzPts val="1400"/>
              <a:buAutoNum type="arabicPeriod"/>
            </a:pPr>
            <a:r>
              <a:rPr lang="en-GB" u="sng">
                <a:solidFill>
                  <a:schemeClr val="hlink"/>
                </a:solidFill>
                <a:hlinkClick r:id="rId3"/>
              </a:rPr>
              <a:t>https://github.com/glimmerjs/glimmer-web-component/issues/19</a:t>
            </a:r>
            <a:r>
              <a:rPr lang="en-GB"/>
              <a:t>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4" name="Shape 264"/>
        <p:cNvGrpSpPr/>
        <p:nvPr/>
      </p:nvGrpSpPr>
      <p:grpSpPr>
        <a:xfrm>
          <a:off x="0" y="0"/>
          <a:ext cx="0" cy="0"/>
          <a:chOff x="0" y="0"/>
          <a:chExt cx="0" cy="0"/>
        </a:xfrm>
      </p:grpSpPr>
      <p:sp>
        <p:nvSpPr>
          <p:cNvPr id="265" name="Shape 265"/>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GB" sz="3600"/>
              <a:t>Ember-CLI</a:t>
            </a:r>
            <a:endParaRPr sz="3600"/>
          </a:p>
        </p:txBody>
      </p:sp>
      <p:sp>
        <p:nvSpPr>
          <p:cNvPr id="266" name="Shape 266"/>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342900" lvl="0" marL="457200" rtl="0">
              <a:spcBef>
                <a:spcPts val="0"/>
              </a:spcBef>
              <a:spcAft>
                <a:spcPts val="0"/>
              </a:spcAft>
              <a:buSzPts val="1800"/>
              <a:buChar char="➔"/>
            </a:pPr>
            <a:r>
              <a:rPr lang="en-GB"/>
              <a:t>It’s a </a:t>
            </a:r>
            <a:r>
              <a:rPr lang="en-GB"/>
              <a:t>command line utility that provides an asset pipeline, a strong conventional project structure, and a powerful addon system for extension</a:t>
            </a:r>
            <a:br>
              <a:rPr lang="en-GB"/>
            </a:br>
            <a:endParaRPr/>
          </a:p>
          <a:p>
            <a:pPr indent="-342900" lvl="0" marL="457200" rtl="0">
              <a:spcBef>
                <a:spcPts val="0"/>
              </a:spcBef>
              <a:spcAft>
                <a:spcPts val="0"/>
              </a:spcAft>
              <a:buSzPts val="1800"/>
              <a:buChar char="➔"/>
            </a:pPr>
            <a:r>
              <a:rPr lang="en-GB"/>
              <a:t>It ships with support for blueprints. Blueprints are snippet generators for entities and it’s trivial to create custom ones</a:t>
            </a:r>
            <a:endParaRPr/>
          </a:p>
        </p:txBody>
      </p:sp>
      <p:sp>
        <p:nvSpPr>
          <p:cNvPr id="267" name="Shape 267"/>
          <p:cNvSpPr txBox="1"/>
          <p:nvPr>
            <p:ph idx="1" type="subTitle"/>
          </p:nvPr>
        </p:nvSpPr>
        <p:spPr>
          <a:xfrm>
            <a:off x="265500" y="2779469"/>
            <a:ext cx="4045200" cy="3804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sz="1200" u="sng">
                <a:solidFill>
                  <a:schemeClr val="hlink"/>
                </a:solidFill>
                <a:hlinkClick r:id="rId3"/>
              </a:rPr>
              <a:t>https://ember-cli.com/</a:t>
            </a:r>
            <a:r>
              <a:rPr lang="en-GB" sz="1200"/>
              <a:t> </a:t>
            </a:r>
            <a:endParaRPr sz="12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1" name="Shape 271"/>
        <p:cNvGrpSpPr/>
        <p:nvPr/>
      </p:nvGrpSpPr>
      <p:grpSpPr>
        <a:xfrm>
          <a:off x="0" y="0"/>
          <a:ext cx="0" cy="0"/>
          <a:chOff x="0" y="0"/>
          <a:chExt cx="0" cy="0"/>
        </a:xfrm>
      </p:grpSpPr>
      <p:sp>
        <p:nvSpPr>
          <p:cNvPr id="272" name="Shape 272"/>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r>
              <a:rPr lang="en-GB"/>
              <a:t>In the future*: </a:t>
            </a:r>
            <a:r>
              <a:rPr b="1" lang="en-GB"/>
              <a:t>npm install our way to Ember</a:t>
            </a:r>
            <a:endParaRPr b="1"/>
          </a:p>
        </p:txBody>
      </p:sp>
      <p:pic>
        <p:nvPicPr>
          <p:cNvPr id="273" name="Shape 273"/>
          <p:cNvPicPr preferRelativeResize="0"/>
          <p:nvPr/>
        </p:nvPicPr>
        <p:blipFill>
          <a:blip r:embed="rId3">
            <a:alphaModFix/>
          </a:blip>
          <a:stretch>
            <a:fillRect/>
          </a:stretch>
        </p:blipFill>
        <p:spPr>
          <a:xfrm>
            <a:off x="152399" y="1645150"/>
            <a:ext cx="8839201" cy="2339281"/>
          </a:xfrm>
          <a:prstGeom prst="rect">
            <a:avLst/>
          </a:prstGeom>
          <a:noFill/>
          <a:ln>
            <a:noFill/>
          </a:ln>
        </p:spPr>
      </p:pic>
      <p:sp>
        <p:nvSpPr>
          <p:cNvPr id="274" name="Shape 274"/>
          <p:cNvSpPr txBox="1"/>
          <p:nvPr/>
        </p:nvSpPr>
        <p:spPr>
          <a:xfrm>
            <a:off x="417600" y="4255725"/>
            <a:ext cx="8199000" cy="47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a:solidFill>
                  <a:srgbClr val="999999"/>
                </a:solidFill>
              </a:rPr>
              <a:t>*No date, but an important target of the community and in progress</a:t>
            </a:r>
            <a:endParaRPr>
              <a:solidFill>
                <a:srgbClr val="999999"/>
              </a:solidFill>
            </a:endParaRPr>
          </a:p>
          <a:p>
            <a:pPr indent="0" lvl="0" marL="0" rtl="0" algn="ctr">
              <a:spcBef>
                <a:spcPts val="0"/>
              </a:spcBef>
              <a:spcAft>
                <a:spcPts val="0"/>
              </a:spcAft>
              <a:buNone/>
            </a:pPr>
            <a:r>
              <a:rPr lang="en-GB" u="sng">
                <a:solidFill>
                  <a:schemeClr val="hlink"/>
                </a:solidFill>
                <a:hlinkClick r:id="rId4"/>
              </a:rPr>
              <a:t>https://github.com/emberjs/ember.js/issues/16301</a:t>
            </a:r>
            <a:r>
              <a:rPr lang="en-GB">
                <a:solidFill>
                  <a:srgbClr val="999999"/>
                </a:solidFill>
              </a:rPr>
              <a:t> </a:t>
            </a:r>
            <a:endParaRPr>
              <a:solidFill>
                <a:srgbClr val="999999"/>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8" name="Shape 278"/>
        <p:cNvGrpSpPr/>
        <p:nvPr/>
      </p:nvGrpSpPr>
      <p:grpSpPr>
        <a:xfrm>
          <a:off x="0" y="0"/>
          <a:ext cx="0" cy="0"/>
          <a:chOff x="0" y="0"/>
          <a:chExt cx="0" cy="0"/>
        </a:xfrm>
      </p:grpSpPr>
      <p:sp>
        <p:nvSpPr>
          <p:cNvPr id="279" name="Shape 279"/>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GB"/>
              <a:t>WebComponents</a:t>
            </a:r>
            <a:endParaRPr/>
          </a:p>
          <a:p>
            <a:pPr indent="0" lvl="0" marL="0">
              <a:spcBef>
                <a:spcPts val="0"/>
              </a:spcBef>
              <a:spcAft>
                <a:spcPts val="0"/>
              </a:spcAft>
              <a:buNone/>
            </a:pPr>
            <a:r>
              <a:rPr lang="en-GB"/>
              <a:t>With GlimmerJS</a:t>
            </a:r>
            <a:endParaRPr/>
          </a:p>
        </p:txBody>
      </p:sp>
      <p:sp>
        <p:nvSpPr>
          <p:cNvPr id="280" name="Shape 280"/>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sz="1400"/>
              <a:t>Glimmer doesn’t produce web components based on standards in draft, it’s simply replacing a custom element with appropriate HTML generated by the Glimmer library.</a:t>
            </a:r>
            <a:endParaRPr sz="1400"/>
          </a:p>
          <a:p>
            <a:pPr indent="0" lvl="0" marL="0">
              <a:spcBef>
                <a:spcPts val="1600"/>
              </a:spcBef>
              <a:spcAft>
                <a:spcPts val="1600"/>
              </a:spcAft>
              <a:buNone/>
            </a:pPr>
            <a:r>
              <a:rPr lang="en-GB" sz="1400"/>
              <a:t>In the future, we can use Glimmer components in Ember without having to compile them as WebComponents first.</a:t>
            </a:r>
            <a:endParaRPr sz="1400"/>
          </a:p>
        </p:txBody>
      </p:sp>
      <p:grpSp>
        <p:nvGrpSpPr>
          <p:cNvPr id="281" name="Shape 281"/>
          <p:cNvGrpSpPr/>
          <p:nvPr/>
        </p:nvGrpSpPr>
        <p:grpSpPr>
          <a:xfrm>
            <a:off x="5719749" y="1044515"/>
            <a:ext cx="2723866" cy="599591"/>
            <a:chOff x="4938750" y="1075450"/>
            <a:chExt cx="3006475" cy="661800"/>
          </a:xfrm>
        </p:grpSpPr>
        <p:sp>
          <p:nvSpPr>
            <p:cNvPr id="282" name="Shape 282"/>
            <p:cNvSpPr/>
            <p:nvPr/>
          </p:nvSpPr>
          <p:spPr>
            <a:xfrm>
              <a:off x="4938750" y="1075450"/>
              <a:ext cx="1249200" cy="661800"/>
            </a:xfrm>
            <a:prstGeom prst="rect">
              <a:avLst/>
            </a:prstGeom>
            <a:solidFill>
              <a:srgbClr val="A4C2F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a:t>Backbone</a:t>
              </a:r>
              <a:endParaRPr/>
            </a:p>
            <a:p>
              <a:pPr indent="0" lvl="0" marL="0" rtl="0" algn="ctr">
                <a:spcBef>
                  <a:spcPts val="0"/>
                </a:spcBef>
                <a:spcAft>
                  <a:spcPts val="0"/>
                </a:spcAft>
                <a:buNone/>
              </a:pPr>
              <a:r>
                <a:rPr lang="en-GB"/>
                <a:t>React</a:t>
              </a:r>
              <a:endParaRPr/>
            </a:p>
          </p:txBody>
        </p:sp>
        <p:sp>
          <p:nvSpPr>
            <p:cNvPr id="283" name="Shape 283"/>
            <p:cNvSpPr/>
            <p:nvPr/>
          </p:nvSpPr>
          <p:spPr>
            <a:xfrm>
              <a:off x="6696025" y="1075450"/>
              <a:ext cx="1249200" cy="661800"/>
            </a:xfrm>
            <a:prstGeom prst="rect">
              <a:avLst/>
            </a:prstGeom>
            <a:solidFill>
              <a:srgbClr val="A4C2F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a:t>Backbone</a:t>
              </a:r>
              <a:endParaRPr/>
            </a:p>
            <a:p>
              <a:pPr indent="0" lvl="0" marL="0" rtl="0" algn="ctr">
                <a:spcBef>
                  <a:spcPts val="0"/>
                </a:spcBef>
                <a:spcAft>
                  <a:spcPts val="0"/>
                </a:spcAft>
                <a:buNone/>
              </a:pPr>
              <a:r>
                <a:rPr lang="en-GB"/>
                <a:t>React</a:t>
              </a:r>
              <a:endParaRPr/>
            </a:p>
          </p:txBody>
        </p:sp>
      </p:grpSp>
      <p:sp>
        <p:nvSpPr>
          <p:cNvPr id="284" name="Shape 284"/>
          <p:cNvSpPr/>
          <p:nvPr/>
        </p:nvSpPr>
        <p:spPr>
          <a:xfrm>
            <a:off x="6040841" y="2051874"/>
            <a:ext cx="2080500" cy="642600"/>
          </a:xfrm>
          <a:prstGeom prst="rect">
            <a:avLst/>
          </a:prstGeom>
          <a:solidFill>
            <a:srgbClr val="1C458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200">
                <a:solidFill>
                  <a:srgbClr val="FFFFFF"/>
                </a:solidFill>
              </a:rPr>
              <a:t>GlimmerJS Applications</a:t>
            </a:r>
            <a:endParaRPr sz="1200">
              <a:solidFill>
                <a:srgbClr val="FFFFFF"/>
              </a:solidFill>
            </a:endParaRPr>
          </a:p>
          <a:p>
            <a:pPr indent="0" lvl="0" marL="0" rtl="0" algn="ctr">
              <a:spcBef>
                <a:spcPts val="0"/>
              </a:spcBef>
              <a:spcAft>
                <a:spcPts val="0"/>
              </a:spcAft>
              <a:buNone/>
            </a:pPr>
            <a:r>
              <a:rPr lang="en-GB" sz="1200">
                <a:solidFill>
                  <a:srgbClr val="FFFFFF"/>
                </a:solidFill>
              </a:rPr>
              <a:t>as WebComponent</a:t>
            </a:r>
            <a:endParaRPr sz="1200">
              <a:solidFill>
                <a:srgbClr val="FFFFFF"/>
              </a:solidFill>
            </a:endParaRPr>
          </a:p>
        </p:txBody>
      </p:sp>
      <p:sp>
        <p:nvSpPr>
          <p:cNvPr id="285" name="Shape 285"/>
          <p:cNvSpPr/>
          <p:nvPr/>
        </p:nvSpPr>
        <p:spPr>
          <a:xfrm>
            <a:off x="3528275" y="1044438"/>
            <a:ext cx="1719000" cy="599700"/>
          </a:xfrm>
          <a:prstGeom prst="rect">
            <a:avLst/>
          </a:prstGeom>
          <a:solidFill>
            <a:srgbClr val="A4C2F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a:t>Vaadin/Java</a:t>
            </a:r>
            <a:endParaRPr/>
          </a:p>
        </p:txBody>
      </p:sp>
      <p:sp>
        <p:nvSpPr>
          <p:cNvPr id="286" name="Shape 286"/>
          <p:cNvSpPr/>
          <p:nvPr/>
        </p:nvSpPr>
        <p:spPr>
          <a:xfrm>
            <a:off x="3528275" y="1869398"/>
            <a:ext cx="1719000" cy="599700"/>
          </a:xfrm>
          <a:prstGeom prst="rect">
            <a:avLst/>
          </a:prstGeom>
          <a:solidFill>
            <a:srgbClr val="A4C2F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a:t>.net</a:t>
            </a:r>
            <a:endParaRPr/>
          </a:p>
        </p:txBody>
      </p:sp>
      <p:sp>
        <p:nvSpPr>
          <p:cNvPr id="287" name="Shape 287"/>
          <p:cNvSpPr/>
          <p:nvPr/>
        </p:nvSpPr>
        <p:spPr>
          <a:xfrm>
            <a:off x="3528275" y="2694358"/>
            <a:ext cx="1719000" cy="599700"/>
          </a:xfrm>
          <a:prstGeom prst="rect">
            <a:avLst/>
          </a:prstGeom>
          <a:solidFill>
            <a:srgbClr val="A4C2F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a:t>Js Framework</a:t>
            </a:r>
            <a:endParaRPr/>
          </a:p>
          <a:p>
            <a:pPr indent="0" lvl="0" marL="0" rtl="0" algn="ctr">
              <a:spcBef>
                <a:spcPts val="0"/>
              </a:spcBef>
              <a:spcAft>
                <a:spcPts val="0"/>
              </a:spcAft>
              <a:buNone/>
            </a:pPr>
            <a:r>
              <a:rPr lang="en-GB" sz="1100"/>
              <a:t>Angular</a:t>
            </a:r>
            <a:endParaRPr sz="1100"/>
          </a:p>
        </p:txBody>
      </p:sp>
      <p:cxnSp>
        <p:nvCxnSpPr>
          <p:cNvPr id="288" name="Shape 288"/>
          <p:cNvCxnSpPr>
            <a:stCxn id="284" idx="0"/>
            <a:endCxn id="282" idx="2"/>
          </p:cNvCxnSpPr>
          <p:nvPr/>
        </p:nvCxnSpPr>
        <p:spPr>
          <a:xfrm rot="10800000">
            <a:off x="6285491" y="1644174"/>
            <a:ext cx="795600" cy="407700"/>
          </a:xfrm>
          <a:prstGeom prst="straightConnector1">
            <a:avLst/>
          </a:prstGeom>
          <a:noFill/>
          <a:ln cap="flat" cmpd="sng" w="9525">
            <a:solidFill>
              <a:srgbClr val="000000"/>
            </a:solidFill>
            <a:prstDash val="solid"/>
            <a:round/>
            <a:headEnd len="med" w="med" type="none"/>
            <a:tailEnd len="med" w="med" type="triangle"/>
          </a:ln>
        </p:spPr>
      </p:cxnSp>
      <p:cxnSp>
        <p:nvCxnSpPr>
          <p:cNvPr id="289" name="Shape 289"/>
          <p:cNvCxnSpPr>
            <a:stCxn id="284" idx="0"/>
            <a:endCxn id="283" idx="2"/>
          </p:cNvCxnSpPr>
          <p:nvPr/>
        </p:nvCxnSpPr>
        <p:spPr>
          <a:xfrm flipH="1" rot="10800000">
            <a:off x="7081091" y="1644174"/>
            <a:ext cx="796500" cy="407700"/>
          </a:xfrm>
          <a:prstGeom prst="straightConnector1">
            <a:avLst/>
          </a:prstGeom>
          <a:noFill/>
          <a:ln cap="flat" cmpd="sng" w="9525">
            <a:solidFill>
              <a:srgbClr val="000000"/>
            </a:solidFill>
            <a:prstDash val="solid"/>
            <a:round/>
            <a:headEnd len="med" w="med" type="none"/>
            <a:tailEnd len="med" w="med" type="triangle"/>
          </a:ln>
        </p:spPr>
      </p:cxnSp>
      <p:cxnSp>
        <p:nvCxnSpPr>
          <p:cNvPr id="290" name="Shape 290"/>
          <p:cNvCxnSpPr>
            <a:stCxn id="284" idx="1"/>
            <a:endCxn id="285" idx="3"/>
          </p:cNvCxnSpPr>
          <p:nvPr/>
        </p:nvCxnSpPr>
        <p:spPr>
          <a:xfrm rot="10800000">
            <a:off x="5247341" y="1344174"/>
            <a:ext cx="793500" cy="1029000"/>
          </a:xfrm>
          <a:prstGeom prst="straightConnector1">
            <a:avLst/>
          </a:prstGeom>
          <a:noFill/>
          <a:ln cap="flat" cmpd="sng" w="9525">
            <a:solidFill>
              <a:srgbClr val="000000"/>
            </a:solidFill>
            <a:prstDash val="solid"/>
            <a:round/>
            <a:headEnd len="med" w="med" type="none"/>
            <a:tailEnd len="med" w="med" type="triangle"/>
          </a:ln>
        </p:spPr>
      </p:cxnSp>
      <p:cxnSp>
        <p:nvCxnSpPr>
          <p:cNvPr id="291" name="Shape 291"/>
          <p:cNvCxnSpPr>
            <a:stCxn id="284" idx="1"/>
            <a:endCxn id="286" idx="3"/>
          </p:cNvCxnSpPr>
          <p:nvPr/>
        </p:nvCxnSpPr>
        <p:spPr>
          <a:xfrm rot="10800000">
            <a:off x="5247341" y="2169174"/>
            <a:ext cx="793500" cy="204000"/>
          </a:xfrm>
          <a:prstGeom prst="straightConnector1">
            <a:avLst/>
          </a:prstGeom>
          <a:noFill/>
          <a:ln cap="flat" cmpd="sng" w="9525">
            <a:solidFill>
              <a:srgbClr val="000000"/>
            </a:solidFill>
            <a:prstDash val="solid"/>
            <a:round/>
            <a:headEnd len="med" w="med" type="none"/>
            <a:tailEnd len="med" w="med" type="triangle"/>
          </a:ln>
        </p:spPr>
      </p:cxnSp>
      <p:cxnSp>
        <p:nvCxnSpPr>
          <p:cNvPr id="292" name="Shape 292"/>
          <p:cNvCxnSpPr>
            <a:stCxn id="284" idx="1"/>
            <a:endCxn id="287" idx="3"/>
          </p:cNvCxnSpPr>
          <p:nvPr/>
        </p:nvCxnSpPr>
        <p:spPr>
          <a:xfrm flipH="1">
            <a:off x="5247341" y="2373174"/>
            <a:ext cx="793500" cy="621000"/>
          </a:xfrm>
          <a:prstGeom prst="straightConnector1">
            <a:avLst/>
          </a:prstGeom>
          <a:noFill/>
          <a:ln cap="flat" cmpd="sng" w="9525">
            <a:solidFill>
              <a:srgbClr val="000000"/>
            </a:solidFill>
            <a:prstDash val="solid"/>
            <a:round/>
            <a:headEnd len="med" w="med" type="none"/>
            <a:tailEnd len="med" w="med" type="triangle"/>
          </a:ln>
        </p:spPr>
      </p:cxnSp>
      <p:sp>
        <p:nvSpPr>
          <p:cNvPr id="293" name="Shape 293"/>
          <p:cNvSpPr/>
          <p:nvPr/>
        </p:nvSpPr>
        <p:spPr>
          <a:xfrm>
            <a:off x="6221710" y="3499365"/>
            <a:ext cx="1719000" cy="599700"/>
          </a:xfrm>
          <a:prstGeom prst="rect">
            <a:avLst/>
          </a:prstGeom>
          <a:solidFill>
            <a:srgbClr val="1C458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a:solidFill>
                  <a:srgbClr val="FFFFFF"/>
                </a:solidFill>
              </a:rPr>
              <a:t>EmberJS</a:t>
            </a:r>
            <a:endParaRPr sz="1100">
              <a:solidFill>
                <a:srgbClr val="FFFFFF"/>
              </a:solidFill>
            </a:endParaRPr>
          </a:p>
        </p:txBody>
      </p:sp>
      <p:cxnSp>
        <p:nvCxnSpPr>
          <p:cNvPr id="294" name="Shape 294"/>
          <p:cNvCxnSpPr>
            <a:stCxn id="284" idx="2"/>
            <a:endCxn id="293" idx="0"/>
          </p:cNvCxnSpPr>
          <p:nvPr/>
        </p:nvCxnSpPr>
        <p:spPr>
          <a:xfrm>
            <a:off x="7081091" y="2694474"/>
            <a:ext cx="0" cy="804900"/>
          </a:xfrm>
          <a:prstGeom prst="straightConnector1">
            <a:avLst/>
          </a:prstGeom>
          <a:noFill/>
          <a:ln cap="flat" cmpd="sng" w="19050">
            <a:solidFill>
              <a:schemeClr val="accent5"/>
            </a:solidFill>
            <a:prstDash val="solid"/>
            <a:round/>
            <a:headEnd len="med" w="med" type="none"/>
            <a:tailEnd len="med" w="med" type="triangle"/>
          </a:ln>
        </p:spPr>
      </p:cxnSp>
      <p:sp>
        <p:nvSpPr>
          <p:cNvPr id="295" name="Shape 295"/>
          <p:cNvSpPr txBox="1"/>
          <p:nvPr/>
        </p:nvSpPr>
        <p:spPr>
          <a:xfrm>
            <a:off x="7108702" y="2797053"/>
            <a:ext cx="1821000" cy="599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200">
                <a:solidFill>
                  <a:schemeClr val="accent5"/>
                </a:solidFill>
              </a:rPr>
              <a:t>Potentially use without wrapping as WebComponent</a:t>
            </a:r>
            <a:endParaRPr b="1" sz="1200">
              <a:solidFill>
                <a:schemeClr val="accent5"/>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9" name="Shape 299"/>
        <p:cNvGrpSpPr/>
        <p:nvPr/>
      </p:nvGrpSpPr>
      <p:grpSpPr>
        <a:xfrm>
          <a:off x="0" y="0"/>
          <a:ext cx="0" cy="0"/>
          <a:chOff x="0" y="0"/>
          <a:chExt cx="0" cy="0"/>
        </a:xfrm>
      </p:grpSpPr>
      <p:sp>
        <p:nvSpPr>
          <p:cNvPr id="300" name="Shape 300"/>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GB" sz="3600"/>
              <a:t>Integration into web apps</a:t>
            </a:r>
            <a:endParaRPr sz="3600"/>
          </a:p>
        </p:txBody>
      </p:sp>
      <p:sp>
        <p:nvSpPr>
          <p:cNvPr id="301" name="Shape 301"/>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342900" lvl="0" marL="457200" rtl="0">
              <a:spcBef>
                <a:spcPts val="0"/>
              </a:spcBef>
              <a:spcAft>
                <a:spcPts val="0"/>
              </a:spcAft>
              <a:buSzPts val="1800"/>
              <a:buAutoNum type="arabicPeriod"/>
            </a:pPr>
            <a:r>
              <a:rPr lang="en-GB"/>
              <a:t>Render and forget</a:t>
            </a:r>
            <a:endParaRPr/>
          </a:p>
          <a:p>
            <a:pPr indent="-342900" lvl="0" marL="457200" rtl="0">
              <a:spcBef>
                <a:spcPts val="0"/>
              </a:spcBef>
              <a:spcAft>
                <a:spcPts val="0"/>
              </a:spcAft>
              <a:buSzPts val="1800"/>
              <a:buAutoNum type="arabicPeriod"/>
            </a:pPr>
            <a:r>
              <a:rPr lang="en-GB"/>
              <a:t>Events and properties</a:t>
            </a:r>
            <a:endParaRPr/>
          </a:p>
          <a:p>
            <a:pPr indent="-342900" lvl="0" marL="457200" rtl="0">
              <a:spcBef>
                <a:spcPts val="0"/>
              </a:spcBef>
              <a:spcAft>
                <a:spcPts val="0"/>
              </a:spcAft>
              <a:buSzPts val="1800"/>
              <a:buAutoNum type="arabicPeriod"/>
            </a:pPr>
            <a:r>
              <a:rPr lang="en-GB"/>
              <a:t>Redux</a:t>
            </a:r>
            <a:endParaRPr/>
          </a:p>
          <a:p>
            <a:pPr indent="-342900" lvl="0" marL="457200" rtl="0">
              <a:spcBef>
                <a:spcPts val="0"/>
              </a:spcBef>
              <a:spcAft>
                <a:spcPts val="0"/>
              </a:spcAft>
              <a:buSzPts val="1800"/>
              <a:buAutoNum type="arabicPeriod"/>
            </a:pPr>
            <a:r>
              <a:rPr lang="en-GB"/>
              <a:t>EventBus</a:t>
            </a:r>
            <a:endParaRPr/>
          </a:p>
        </p:txBody>
      </p:sp>
      <p:sp>
        <p:nvSpPr>
          <p:cNvPr id="302" name="Shape 302"/>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6" name="Shape 306"/>
        <p:cNvGrpSpPr/>
        <p:nvPr/>
      </p:nvGrpSpPr>
      <p:grpSpPr>
        <a:xfrm>
          <a:off x="0" y="0"/>
          <a:ext cx="0" cy="0"/>
          <a:chOff x="0" y="0"/>
          <a:chExt cx="0" cy="0"/>
        </a:xfrm>
      </p:grpSpPr>
      <p:sp>
        <p:nvSpPr>
          <p:cNvPr id="307" name="Shape 307"/>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rPr lang="en-GB"/>
              <a:t>We follow selectively the Google best practices for working with web components</a:t>
            </a:r>
            <a:endParaRPr/>
          </a:p>
        </p:txBody>
      </p:sp>
      <p:sp>
        <p:nvSpPr>
          <p:cNvPr id="308" name="Shape 308"/>
          <p:cNvSpPr txBox="1"/>
          <p:nvPr>
            <p:ph idx="4294967295" type="body"/>
          </p:nvPr>
        </p:nvSpPr>
        <p:spPr>
          <a:xfrm>
            <a:off x="471900" y="923000"/>
            <a:ext cx="8222100" cy="3521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a:solidFill>
                  <a:srgbClr val="434343"/>
                </a:solidFill>
              </a:rPr>
              <a:t>We follow events 100%:</a:t>
            </a:r>
            <a:endParaRPr>
              <a:solidFill>
                <a:srgbClr val="434343"/>
              </a:solidFill>
            </a:endParaRPr>
          </a:p>
          <a:p>
            <a:pPr indent="-342900" lvl="0" marL="457200" rtl="0">
              <a:spcBef>
                <a:spcPts val="1600"/>
              </a:spcBef>
              <a:spcAft>
                <a:spcPts val="0"/>
              </a:spcAft>
              <a:buClr>
                <a:srgbClr val="434343"/>
              </a:buClr>
              <a:buSzPts val="1800"/>
              <a:buAutoNum type="arabicPeriod"/>
            </a:pPr>
            <a:r>
              <a:rPr lang="en-GB">
                <a:solidFill>
                  <a:srgbClr val="434343"/>
                </a:solidFill>
              </a:rPr>
              <a:t>Dispatch events in response to internal component activity.</a:t>
            </a:r>
            <a:endParaRPr>
              <a:solidFill>
                <a:srgbClr val="434343"/>
              </a:solidFill>
            </a:endParaRPr>
          </a:p>
          <a:p>
            <a:pPr indent="-342900" lvl="0" marL="457200" rtl="0">
              <a:spcBef>
                <a:spcPts val="0"/>
              </a:spcBef>
              <a:spcAft>
                <a:spcPts val="0"/>
              </a:spcAft>
              <a:buClr>
                <a:srgbClr val="434343"/>
              </a:buClr>
              <a:buSzPts val="1800"/>
              <a:buAutoNum type="arabicPeriod"/>
            </a:pPr>
            <a:r>
              <a:rPr lang="en-GB">
                <a:solidFill>
                  <a:srgbClr val="434343"/>
                </a:solidFill>
              </a:rPr>
              <a:t>Do not dispatch events in response to the host setting a property (downward data flow).</a:t>
            </a:r>
            <a:endParaRPr>
              <a:solidFill>
                <a:srgbClr val="434343"/>
              </a:solidFill>
            </a:endParaRPr>
          </a:p>
          <a:p>
            <a:pPr indent="0" lvl="0" marL="0">
              <a:spcBef>
                <a:spcPts val="1600"/>
              </a:spcBef>
              <a:spcAft>
                <a:spcPts val="0"/>
              </a:spcAft>
              <a:buNone/>
            </a:pPr>
            <a:r>
              <a:rPr lang="en-GB">
                <a:solidFill>
                  <a:srgbClr val="434343"/>
                </a:solidFill>
              </a:rPr>
              <a:t>We ignore recommendations for shadow DOM and styling. </a:t>
            </a:r>
            <a:endParaRPr>
              <a:solidFill>
                <a:srgbClr val="434343"/>
              </a:solidFill>
            </a:endParaRPr>
          </a:p>
          <a:p>
            <a:pPr indent="0" lvl="0" marL="0" rtl="0">
              <a:spcBef>
                <a:spcPts val="1600"/>
              </a:spcBef>
              <a:spcAft>
                <a:spcPts val="1600"/>
              </a:spcAft>
              <a:buNone/>
            </a:pPr>
            <a:r>
              <a:rPr lang="en-GB">
                <a:solidFill>
                  <a:srgbClr val="434343"/>
                </a:solidFill>
              </a:rPr>
              <a:t>We selectively follow recommendations for Attributes and properties.</a:t>
            </a:r>
            <a:endParaRPr>
              <a:solidFill>
                <a:srgbClr val="434343"/>
              </a:solidFill>
            </a:endParaRPr>
          </a:p>
        </p:txBody>
      </p:sp>
      <p:sp>
        <p:nvSpPr>
          <p:cNvPr id="309" name="Shape 309"/>
          <p:cNvSpPr txBox="1"/>
          <p:nvPr>
            <p:ph idx="4294967295" type="subTitle"/>
          </p:nvPr>
        </p:nvSpPr>
        <p:spPr>
          <a:xfrm>
            <a:off x="471900" y="4584325"/>
            <a:ext cx="8401500" cy="343800"/>
          </a:xfrm>
          <a:prstGeom prst="rect">
            <a:avLst/>
          </a:prstGeom>
        </p:spPr>
        <p:txBody>
          <a:bodyPr anchorCtr="0" anchor="t" bIns="91425" lIns="91425" spcFirstLastPara="1" rIns="91425" wrap="square" tIns="91425">
            <a:noAutofit/>
          </a:bodyPr>
          <a:lstStyle/>
          <a:p>
            <a:pPr indent="0" lvl="0" marL="0" rtl="0">
              <a:spcBef>
                <a:spcPts val="0"/>
              </a:spcBef>
              <a:spcAft>
                <a:spcPts val="1600"/>
              </a:spcAft>
              <a:buNone/>
            </a:pPr>
            <a:r>
              <a:rPr lang="en-GB" sz="1200" u="sng">
                <a:solidFill>
                  <a:schemeClr val="hlink"/>
                </a:solidFill>
                <a:hlinkClick r:id="rId3"/>
              </a:rPr>
              <a:t>[1] https://developers.google.com/web/fundamentals/architecture/building-components/best-practices</a:t>
            </a:r>
            <a:r>
              <a:rPr lang="en-GB" sz="1200"/>
              <a:t> </a:t>
            </a:r>
            <a:endParaRPr sz="12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282C34"/>
        </a:solidFill>
      </p:bgPr>
    </p:bg>
    <p:spTree>
      <p:nvGrpSpPr>
        <p:cNvPr id="313" name="Shape 313"/>
        <p:cNvGrpSpPr/>
        <p:nvPr/>
      </p:nvGrpSpPr>
      <p:grpSpPr>
        <a:xfrm>
          <a:off x="0" y="0"/>
          <a:ext cx="0" cy="0"/>
          <a:chOff x="0" y="0"/>
          <a:chExt cx="0" cy="0"/>
        </a:xfrm>
      </p:grpSpPr>
      <p:pic>
        <p:nvPicPr>
          <p:cNvPr id="314" name="Shape 314"/>
          <p:cNvPicPr preferRelativeResize="0"/>
          <p:nvPr/>
        </p:nvPicPr>
        <p:blipFill>
          <a:blip r:embed="rId3">
            <a:alphaModFix/>
          </a:blip>
          <a:stretch>
            <a:fillRect/>
          </a:stretch>
        </p:blipFill>
        <p:spPr>
          <a:xfrm>
            <a:off x="229675" y="159350"/>
            <a:ext cx="6369200" cy="357575"/>
          </a:xfrm>
          <a:prstGeom prst="rect">
            <a:avLst/>
          </a:prstGeom>
          <a:noFill/>
          <a:ln>
            <a:noFill/>
          </a:ln>
        </p:spPr>
      </p:pic>
      <p:sp>
        <p:nvSpPr>
          <p:cNvPr id="315" name="Shape 315"/>
          <p:cNvSpPr/>
          <p:nvPr/>
        </p:nvSpPr>
        <p:spPr>
          <a:xfrm>
            <a:off x="229675" y="1606350"/>
            <a:ext cx="3890100" cy="2543100"/>
          </a:xfrm>
          <a:prstGeom prst="rect">
            <a:avLst/>
          </a:prstGeom>
          <a:noFill/>
          <a:ln cap="flat" cmpd="sng" w="9525">
            <a:solidFill>
              <a:srgbClr val="F3F3F3"/>
            </a:solidFill>
            <a:prstDash val="dash"/>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16" name="Shape 316"/>
          <p:cNvSpPr/>
          <p:nvPr/>
        </p:nvSpPr>
        <p:spPr>
          <a:xfrm>
            <a:off x="1196492" y="1694525"/>
            <a:ext cx="1174800" cy="374700"/>
          </a:xfrm>
          <a:prstGeom prst="rect">
            <a:avLst/>
          </a:prstGeom>
          <a:solidFill>
            <a:srgbClr val="A4C2F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t>PlaylistViewer</a:t>
            </a:r>
            <a:endParaRPr sz="1000"/>
          </a:p>
        </p:txBody>
      </p:sp>
      <p:sp>
        <p:nvSpPr>
          <p:cNvPr id="317" name="Shape 317"/>
          <p:cNvSpPr/>
          <p:nvPr/>
        </p:nvSpPr>
        <p:spPr>
          <a:xfrm>
            <a:off x="1196492" y="2309615"/>
            <a:ext cx="1174800" cy="374700"/>
          </a:xfrm>
          <a:prstGeom prst="rect">
            <a:avLst/>
          </a:prstGeom>
          <a:solidFill>
            <a:srgbClr val="A4C2F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t>Component</a:t>
            </a:r>
            <a:endParaRPr sz="1000"/>
          </a:p>
        </p:txBody>
      </p:sp>
      <p:sp>
        <p:nvSpPr>
          <p:cNvPr id="318" name="Shape 318"/>
          <p:cNvSpPr/>
          <p:nvPr/>
        </p:nvSpPr>
        <p:spPr>
          <a:xfrm>
            <a:off x="2084627" y="2924706"/>
            <a:ext cx="1174800" cy="374700"/>
          </a:xfrm>
          <a:prstGeom prst="rect">
            <a:avLst/>
          </a:prstGeom>
          <a:solidFill>
            <a:srgbClr val="A4C2F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t>Sub-Component</a:t>
            </a:r>
            <a:endParaRPr sz="1000"/>
          </a:p>
        </p:txBody>
      </p:sp>
      <p:sp>
        <p:nvSpPr>
          <p:cNvPr id="319" name="Shape 319"/>
          <p:cNvSpPr/>
          <p:nvPr/>
        </p:nvSpPr>
        <p:spPr>
          <a:xfrm>
            <a:off x="286750" y="2924706"/>
            <a:ext cx="1174800" cy="374700"/>
          </a:xfrm>
          <a:prstGeom prst="rect">
            <a:avLst/>
          </a:prstGeom>
          <a:solidFill>
            <a:srgbClr val="A4C2F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t>Sub-Component</a:t>
            </a:r>
            <a:endParaRPr sz="1000"/>
          </a:p>
        </p:txBody>
      </p:sp>
      <p:sp>
        <p:nvSpPr>
          <p:cNvPr id="320" name="Shape 320"/>
          <p:cNvSpPr/>
          <p:nvPr/>
        </p:nvSpPr>
        <p:spPr>
          <a:xfrm>
            <a:off x="2820376" y="3660451"/>
            <a:ext cx="1174800" cy="374700"/>
          </a:xfrm>
          <a:prstGeom prst="rect">
            <a:avLst/>
          </a:prstGeom>
          <a:solidFill>
            <a:srgbClr val="A4C2F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t>Sub-Component</a:t>
            </a:r>
            <a:endParaRPr sz="1000"/>
          </a:p>
        </p:txBody>
      </p:sp>
      <p:sp>
        <p:nvSpPr>
          <p:cNvPr id="321" name="Shape 321"/>
          <p:cNvSpPr/>
          <p:nvPr/>
        </p:nvSpPr>
        <p:spPr>
          <a:xfrm>
            <a:off x="1428888" y="3660451"/>
            <a:ext cx="1174800" cy="374700"/>
          </a:xfrm>
          <a:prstGeom prst="rect">
            <a:avLst/>
          </a:prstGeom>
          <a:solidFill>
            <a:srgbClr val="A4C2F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t>Sub-Component</a:t>
            </a:r>
            <a:endParaRPr sz="1000"/>
          </a:p>
        </p:txBody>
      </p:sp>
      <p:cxnSp>
        <p:nvCxnSpPr>
          <p:cNvPr id="322" name="Shape 322"/>
          <p:cNvCxnSpPr/>
          <p:nvPr/>
        </p:nvCxnSpPr>
        <p:spPr>
          <a:xfrm>
            <a:off x="1431419" y="2050124"/>
            <a:ext cx="0" cy="266700"/>
          </a:xfrm>
          <a:prstGeom prst="straightConnector1">
            <a:avLst/>
          </a:prstGeom>
          <a:noFill/>
          <a:ln cap="flat" cmpd="sng" w="9525">
            <a:solidFill>
              <a:srgbClr val="F3F3F3"/>
            </a:solidFill>
            <a:prstDash val="solid"/>
            <a:round/>
            <a:headEnd len="med" w="med" type="none"/>
            <a:tailEnd len="med" w="med" type="triangle"/>
          </a:ln>
        </p:spPr>
      </p:cxnSp>
      <p:cxnSp>
        <p:nvCxnSpPr>
          <p:cNvPr id="323" name="Shape 323"/>
          <p:cNvCxnSpPr/>
          <p:nvPr/>
        </p:nvCxnSpPr>
        <p:spPr>
          <a:xfrm rot="10800000">
            <a:off x="2148966" y="2062625"/>
            <a:ext cx="0" cy="241500"/>
          </a:xfrm>
          <a:prstGeom prst="straightConnector1">
            <a:avLst/>
          </a:prstGeom>
          <a:noFill/>
          <a:ln cap="flat" cmpd="sng" w="9525">
            <a:solidFill>
              <a:srgbClr val="F3F3F3"/>
            </a:solidFill>
            <a:prstDash val="solid"/>
            <a:round/>
            <a:headEnd len="med" w="med" type="none"/>
            <a:tailEnd len="med" w="med" type="triangle"/>
          </a:ln>
        </p:spPr>
      </p:cxnSp>
      <p:cxnSp>
        <p:nvCxnSpPr>
          <p:cNvPr id="324" name="Shape 324"/>
          <p:cNvCxnSpPr/>
          <p:nvPr/>
        </p:nvCxnSpPr>
        <p:spPr>
          <a:xfrm>
            <a:off x="1266321" y="2685109"/>
            <a:ext cx="0" cy="241500"/>
          </a:xfrm>
          <a:prstGeom prst="straightConnector1">
            <a:avLst/>
          </a:prstGeom>
          <a:noFill/>
          <a:ln cap="flat" cmpd="sng" w="9525">
            <a:solidFill>
              <a:srgbClr val="F3F3F3"/>
            </a:solidFill>
            <a:prstDash val="solid"/>
            <a:round/>
            <a:headEnd len="med" w="med" type="none"/>
            <a:tailEnd len="med" w="med" type="triangle"/>
          </a:ln>
        </p:spPr>
      </p:cxnSp>
      <p:cxnSp>
        <p:nvCxnSpPr>
          <p:cNvPr id="325" name="Shape 325"/>
          <p:cNvCxnSpPr/>
          <p:nvPr/>
        </p:nvCxnSpPr>
        <p:spPr>
          <a:xfrm rot="10800000">
            <a:off x="1380611" y="2678807"/>
            <a:ext cx="0" cy="234900"/>
          </a:xfrm>
          <a:prstGeom prst="straightConnector1">
            <a:avLst/>
          </a:prstGeom>
          <a:noFill/>
          <a:ln cap="flat" cmpd="sng" w="9525">
            <a:solidFill>
              <a:srgbClr val="F3F3F3"/>
            </a:solidFill>
            <a:prstDash val="solid"/>
            <a:round/>
            <a:headEnd len="med" w="med" type="none"/>
            <a:tailEnd len="med" w="med" type="triangle"/>
          </a:ln>
        </p:spPr>
      </p:cxnSp>
      <p:cxnSp>
        <p:nvCxnSpPr>
          <p:cNvPr id="326" name="Shape 326"/>
          <p:cNvCxnSpPr/>
          <p:nvPr/>
        </p:nvCxnSpPr>
        <p:spPr>
          <a:xfrm>
            <a:off x="2174370" y="2685109"/>
            <a:ext cx="0" cy="231900"/>
          </a:xfrm>
          <a:prstGeom prst="straightConnector1">
            <a:avLst/>
          </a:prstGeom>
          <a:noFill/>
          <a:ln cap="flat" cmpd="sng" w="9525">
            <a:solidFill>
              <a:srgbClr val="F3F3F3"/>
            </a:solidFill>
            <a:prstDash val="solid"/>
            <a:round/>
            <a:headEnd len="med" w="med" type="none"/>
            <a:tailEnd len="med" w="med" type="triangle"/>
          </a:ln>
        </p:spPr>
      </p:cxnSp>
      <p:cxnSp>
        <p:nvCxnSpPr>
          <p:cNvPr id="327" name="Shape 327"/>
          <p:cNvCxnSpPr/>
          <p:nvPr/>
        </p:nvCxnSpPr>
        <p:spPr>
          <a:xfrm rot="10800000">
            <a:off x="2269621" y="2690296"/>
            <a:ext cx="0" cy="234000"/>
          </a:xfrm>
          <a:prstGeom prst="straightConnector1">
            <a:avLst/>
          </a:prstGeom>
          <a:noFill/>
          <a:ln cap="flat" cmpd="sng" w="9525">
            <a:solidFill>
              <a:srgbClr val="F3F3F3"/>
            </a:solidFill>
            <a:prstDash val="solid"/>
            <a:round/>
            <a:headEnd len="med" w="med" type="none"/>
            <a:tailEnd len="med" w="med" type="triangle"/>
          </a:ln>
        </p:spPr>
      </p:cxnSp>
      <p:cxnSp>
        <p:nvCxnSpPr>
          <p:cNvPr id="328" name="Shape 328"/>
          <p:cNvCxnSpPr/>
          <p:nvPr/>
        </p:nvCxnSpPr>
        <p:spPr>
          <a:xfrm>
            <a:off x="2288660" y="3294709"/>
            <a:ext cx="0" cy="363600"/>
          </a:xfrm>
          <a:prstGeom prst="straightConnector1">
            <a:avLst/>
          </a:prstGeom>
          <a:noFill/>
          <a:ln cap="flat" cmpd="sng" w="9525">
            <a:solidFill>
              <a:srgbClr val="F3F3F3"/>
            </a:solidFill>
            <a:prstDash val="solid"/>
            <a:round/>
            <a:headEnd len="med" w="med" type="none"/>
            <a:tailEnd len="med" w="med" type="triangle"/>
          </a:ln>
        </p:spPr>
      </p:cxnSp>
      <p:cxnSp>
        <p:nvCxnSpPr>
          <p:cNvPr id="329" name="Shape 329"/>
          <p:cNvCxnSpPr/>
          <p:nvPr/>
        </p:nvCxnSpPr>
        <p:spPr>
          <a:xfrm rot="10800000">
            <a:off x="2453758" y="3288300"/>
            <a:ext cx="0" cy="374700"/>
          </a:xfrm>
          <a:prstGeom prst="straightConnector1">
            <a:avLst/>
          </a:prstGeom>
          <a:noFill/>
          <a:ln cap="flat" cmpd="sng" w="9525">
            <a:solidFill>
              <a:srgbClr val="F3F3F3"/>
            </a:solidFill>
            <a:prstDash val="solid"/>
            <a:round/>
            <a:headEnd len="med" w="med" type="none"/>
            <a:tailEnd len="med" w="med" type="triangle"/>
          </a:ln>
        </p:spPr>
      </p:cxnSp>
      <p:cxnSp>
        <p:nvCxnSpPr>
          <p:cNvPr id="330" name="Shape 330"/>
          <p:cNvCxnSpPr/>
          <p:nvPr/>
        </p:nvCxnSpPr>
        <p:spPr>
          <a:xfrm rot="10800000">
            <a:off x="2910955" y="3294835"/>
            <a:ext cx="0" cy="366900"/>
          </a:xfrm>
          <a:prstGeom prst="straightConnector1">
            <a:avLst/>
          </a:prstGeom>
          <a:noFill/>
          <a:ln cap="flat" cmpd="sng" w="9525">
            <a:solidFill>
              <a:srgbClr val="F3F3F3"/>
            </a:solidFill>
            <a:prstDash val="solid"/>
            <a:round/>
            <a:headEnd len="med" w="med" type="none"/>
            <a:tailEnd len="med" w="med" type="triangle"/>
          </a:ln>
        </p:spPr>
      </p:cxnSp>
      <p:cxnSp>
        <p:nvCxnSpPr>
          <p:cNvPr id="331" name="Shape 331"/>
          <p:cNvCxnSpPr/>
          <p:nvPr/>
        </p:nvCxnSpPr>
        <p:spPr>
          <a:xfrm>
            <a:off x="3037957" y="3294709"/>
            <a:ext cx="0" cy="356400"/>
          </a:xfrm>
          <a:prstGeom prst="straightConnector1">
            <a:avLst/>
          </a:prstGeom>
          <a:noFill/>
          <a:ln cap="flat" cmpd="sng" w="9525">
            <a:solidFill>
              <a:srgbClr val="F3F3F3"/>
            </a:solidFill>
            <a:prstDash val="solid"/>
            <a:round/>
            <a:headEnd len="med" w="med" type="none"/>
            <a:tailEnd len="med" w="med" type="triangle"/>
          </a:ln>
        </p:spPr>
      </p:cxnSp>
      <p:cxnSp>
        <p:nvCxnSpPr>
          <p:cNvPr id="332" name="Shape 332"/>
          <p:cNvCxnSpPr/>
          <p:nvPr/>
        </p:nvCxnSpPr>
        <p:spPr>
          <a:xfrm>
            <a:off x="1832415" y="996075"/>
            <a:ext cx="0" cy="705900"/>
          </a:xfrm>
          <a:prstGeom prst="straightConnector1">
            <a:avLst/>
          </a:prstGeom>
          <a:noFill/>
          <a:ln cap="flat" cmpd="sng" w="9525">
            <a:solidFill>
              <a:srgbClr val="F3F3F3"/>
            </a:solidFill>
            <a:prstDash val="solid"/>
            <a:round/>
            <a:headEnd len="med" w="med" type="none"/>
            <a:tailEnd len="med" w="med" type="triangle"/>
          </a:ln>
        </p:spPr>
      </p:cxnSp>
      <p:sp>
        <p:nvSpPr>
          <p:cNvPr id="333" name="Shape 333"/>
          <p:cNvSpPr txBox="1"/>
          <p:nvPr/>
        </p:nvSpPr>
        <p:spPr>
          <a:xfrm>
            <a:off x="286753" y="1123875"/>
            <a:ext cx="1510800" cy="450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900">
                <a:solidFill>
                  <a:srgbClr val="F3F3F3"/>
                </a:solidFill>
              </a:rPr>
              <a:t>Configuration:</a:t>
            </a:r>
            <a:endParaRPr sz="900">
              <a:solidFill>
                <a:srgbClr val="F3F3F3"/>
              </a:solidFill>
            </a:endParaRPr>
          </a:p>
          <a:p>
            <a:pPr indent="0" lvl="0" marL="0" rtl="0" algn="r">
              <a:spcBef>
                <a:spcPts val="0"/>
              </a:spcBef>
              <a:spcAft>
                <a:spcPts val="0"/>
              </a:spcAft>
              <a:buNone/>
            </a:pPr>
            <a:r>
              <a:rPr lang="en-GB" sz="900">
                <a:solidFill>
                  <a:srgbClr val="F3F3F3"/>
                </a:solidFill>
              </a:rPr>
              <a:t>Uploader for API request</a:t>
            </a:r>
            <a:endParaRPr sz="900">
              <a:solidFill>
                <a:srgbClr val="F3F3F3"/>
              </a:solidFill>
            </a:endParaRPr>
          </a:p>
        </p:txBody>
      </p:sp>
      <p:sp>
        <p:nvSpPr>
          <p:cNvPr id="334" name="Shape 334"/>
          <p:cNvSpPr/>
          <p:nvPr/>
        </p:nvSpPr>
        <p:spPr>
          <a:xfrm>
            <a:off x="3587500" y="681750"/>
            <a:ext cx="1123740" cy="759780"/>
          </a:xfrm>
          <a:prstGeom prst="cloud">
            <a:avLst/>
          </a:prstGeom>
          <a:no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335" name="Shape 335"/>
          <p:cNvCxnSpPr/>
          <p:nvPr/>
        </p:nvCxnSpPr>
        <p:spPr>
          <a:xfrm flipH="1" rot="10800000">
            <a:off x="2371292" y="1354175"/>
            <a:ext cx="1389000" cy="527700"/>
          </a:xfrm>
          <a:prstGeom prst="straightConnector1">
            <a:avLst/>
          </a:prstGeom>
          <a:noFill/>
          <a:ln cap="flat" cmpd="sng" w="9525">
            <a:solidFill>
              <a:srgbClr val="F3F3F3"/>
            </a:solidFill>
            <a:prstDash val="solid"/>
            <a:round/>
            <a:headEnd len="med" w="med" type="triangle"/>
            <a:tailEnd len="med" w="med" type="triangle"/>
          </a:ln>
        </p:spPr>
      </p:cxnSp>
      <p:sp>
        <p:nvSpPr>
          <p:cNvPr id="336" name="Shape 336"/>
          <p:cNvSpPr txBox="1"/>
          <p:nvPr/>
        </p:nvSpPr>
        <p:spPr>
          <a:xfrm>
            <a:off x="5280375" y="1574175"/>
            <a:ext cx="3565800" cy="25752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GB" sz="1600">
                <a:solidFill>
                  <a:srgbClr val="FFFFFF"/>
                </a:solidFill>
              </a:rPr>
              <a:t>Things to consider:</a:t>
            </a:r>
            <a:endParaRPr sz="1600">
              <a:solidFill>
                <a:srgbClr val="FFFFFF"/>
              </a:solidFill>
            </a:endParaRPr>
          </a:p>
          <a:p>
            <a:pPr indent="-330200" lvl="0" marL="457200" rtl="0">
              <a:spcBef>
                <a:spcPts val="0"/>
              </a:spcBef>
              <a:spcAft>
                <a:spcPts val="0"/>
              </a:spcAft>
              <a:buClr>
                <a:srgbClr val="FFFFFF"/>
              </a:buClr>
              <a:buSzPts val="1600"/>
              <a:buChar char="●"/>
            </a:pPr>
            <a:r>
              <a:rPr lang="en-GB" sz="1600">
                <a:solidFill>
                  <a:srgbClr val="FFFFFF"/>
                </a:solidFill>
              </a:rPr>
              <a:t>Auth works out of the box if you use cookies</a:t>
            </a:r>
            <a:endParaRPr sz="1600">
              <a:solidFill>
                <a:srgbClr val="FFFFFF"/>
              </a:solidFill>
            </a:endParaRPr>
          </a:p>
          <a:p>
            <a:pPr indent="-330200" lvl="0" marL="457200" rtl="0">
              <a:spcBef>
                <a:spcPts val="0"/>
              </a:spcBef>
              <a:spcAft>
                <a:spcPts val="0"/>
              </a:spcAft>
              <a:buClr>
                <a:srgbClr val="FFFFFF"/>
              </a:buClr>
              <a:buSzPts val="1600"/>
              <a:buChar char="●"/>
            </a:pPr>
            <a:r>
              <a:rPr lang="en-GB" sz="1600">
                <a:solidFill>
                  <a:srgbClr val="FFFFFF"/>
                </a:solidFill>
              </a:rPr>
              <a:t>Need to provide loading states and error states</a:t>
            </a:r>
            <a:endParaRPr sz="1600">
              <a:solidFill>
                <a:srgbClr val="FFFFFF"/>
              </a:solidFill>
            </a:endParaRPr>
          </a:p>
          <a:p>
            <a:pPr indent="-330200" lvl="0" marL="457200" rtl="0">
              <a:spcBef>
                <a:spcPts val="0"/>
              </a:spcBef>
              <a:spcAft>
                <a:spcPts val="0"/>
              </a:spcAft>
              <a:buClr>
                <a:srgbClr val="FFFFFF"/>
              </a:buClr>
              <a:buSzPts val="1600"/>
              <a:buChar char="●"/>
            </a:pPr>
            <a:r>
              <a:rPr lang="en-GB" sz="1600">
                <a:solidFill>
                  <a:srgbClr val="FFFFFF"/>
                </a:solidFill>
              </a:rPr>
              <a:t>HTTP caching</a:t>
            </a:r>
            <a:endParaRPr sz="1600">
              <a:solidFill>
                <a:srgbClr val="FFFFFF"/>
              </a:solidFill>
            </a:endParaRPr>
          </a:p>
          <a:p>
            <a:pPr indent="-330200" lvl="0" marL="457200" rtl="0">
              <a:spcBef>
                <a:spcPts val="0"/>
              </a:spcBef>
              <a:spcAft>
                <a:spcPts val="0"/>
              </a:spcAft>
              <a:buClr>
                <a:srgbClr val="FFFFFF"/>
              </a:buClr>
              <a:buSzPts val="1600"/>
              <a:buChar char="●"/>
            </a:pPr>
            <a:r>
              <a:rPr lang="en-GB" sz="1600">
                <a:solidFill>
                  <a:srgbClr val="FFFFFF"/>
                </a:solidFill>
              </a:rPr>
              <a:t>Need strategy for layout styling</a:t>
            </a:r>
            <a:endParaRPr sz="1600">
              <a:solidFill>
                <a:srgbClr val="FFFFFF"/>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282C34"/>
        </a:solidFill>
      </p:bgPr>
    </p:bg>
    <p:spTree>
      <p:nvGrpSpPr>
        <p:cNvPr id="340" name="Shape 340"/>
        <p:cNvGrpSpPr/>
        <p:nvPr/>
      </p:nvGrpSpPr>
      <p:grpSpPr>
        <a:xfrm>
          <a:off x="0" y="0"/>
          <a:ext cx="0" cy="0"/>
          <a:chOff x="0" y="0"/>
          <a:chExt cx="0" cy="0"/>
        </a:xfrm>
      </p:grpSpPr>
      <p:pic>
        <p:nvPicPr>
          <p:cNvPr id="341" name="Shape 341"/>
          <p:cNvPicPr preferRelativeResize="0"/>
          <p:nvPr/>
        </p:nvPicPr>
        <p:blipFill>
          <a:blip r:embed="rId3">
            <a:alphaModFix/>
          </a:blip>
          <a:stretch>
            <a:fillRect/>
          </a:stretch>
        </p:blipFill>
        <p:spPr>
          <a:xfrm>
            <a:off x="229675" y="159350"/>
            <a:ext cx="6369200" cy="357575"/>
          </a:xfrm>
          <a:prstGeom prst="rect">
            <a:avLst/>
          </a:prstGeom>
          <a:noFill/>
          <a:ln>
            <a:noFill/>
          </a:ln>
        </p:spPr>
      </p:pic>
      <p:sp>
        <p:nvSpPr>
          <p:cNvPr id="342" name="Shape 342"/>
          <p:cNvSpPr txBox="1"/>
          <p:nvPr/>
        </p:nvSpPr>
        <p:spPr>
          <a:xfrm>
            <a:off x="229675" y="1183801"/>
            <a:ext cx="8602800" cy="23892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GB" sz="1600">
                <a:solidFill>
                  <a:srgbClr val="FFFFFF"/>
                </a:solidFill>
              </a:rPr>
              <a:t>Google recommends[1] that developers should aim to keep primitive data attributes and properties in sync, reflecting from property to attribute, and vice versa.</a:t>
            </a:r>
            <a:endParaRPr sz="1600">
              <a:solidFill>
                <a:srgbClr val="FFFFFF"/>
              </a:solidFill>
            </a:endParaRPr>
          </a:p>
          <a:p>
            <a:pPr indent="0" lvl="0" marL="0" rtl="0">
              <a:spcBef>
                <a:spcPts val="0"/>
              </a:spcBef>
              <a:spcAft>
                <a:spcPts val="0"/>
              </a:spcAft>
              <a:buNone/>
            </a:pPr>
            <a:r>
              <a:t/>
            </a:r>
            <a:endParaRPr sz="1600">
              <a:solidFill>
                <a:srgbClr val="FFFFFF"/>
              </a:solidFill>
            </a:endParaRPr>
          </a:p>
          <a:p>
            <a:pPr indent="0" lvl="0" marL="0">
              <a:spcBef>
                <a:spcPts val="0"/>
              </a:spcBef>
              <a:spcAft>
                <a:spcPts val="0"/>
              </a:spcAft>
              <a:buNone/>
            </a:pPr>
            <a:r>
              <a:rPr lang="en-GB" sz="1600">
                <a:solidFill>
                  <a:srgbClr val="FFFFFF"/>
                </a:solidFill>
              </a:rPr>
              <a:t>We don’t support this at the moment and don’t intend to:</a:t>
            </a:r>
            <a:r>
              <a:rPr i="1" lang="en-GB" sz="1600">
                <a:solidFill>
                  <a:srgbClr val="FFFFFF"/>
                </a:solidFill>
              </a:rPr>
              <a:t> </a:t>
            </a:r>
            <a:endParaRPr i="1" sz="1600">
              <a:solidFill>
                <a:srgbClr val="FFFFFF"/>
              </a:solidFill>
            </a:endParaRPr>
          </a:p>
          <a:p>
            <a:pPr indent="-330200" lvl="0" marL="457200" rtl="0">
              <a:spcBef>
                <a:spcPts val="0"/>
              </a:spcBef>
              <a:spcAft>
                <a:spcPts val="0"/>
              </a:spcAft>
              <a:buClr>
                <a:schemeClr val="lt1"/>
              </a:buClr>
              <a:buSzPts val="1600"/>
              <a:buChar char="●"/>
            </a:pPr>
            <a:r>
              <a:rPr lang="en-GB" sz="1600">
                <a:solidFill>
                  <a:schemeClr val="lt1"/>
                </a:solidFill>
              </a:rPr>
              <a:t>Partially because it’s complex to implement</a:t>
            </a:r>
            <a:endParaRPr sz="1600">
              <a:solidFill>
                <a:srgbClr val="FFFFFF"/>
              </a:solidFill>
            </a:endParaRPr>
          </a:p>
          <a:p>
            <a:pPr indent="-330200" lvl="0" marL="457200" rtl="0">
              <a:spcBef>
                <a:spcPts val="0"/>
              </a:spcBef>
              <a:spcAft>
                <a:spcPts val="0"/>
              </a:spcAft>
              <a:buClr>
                <a:srgbClr val="FFFFFF"/>
              </a:buClr>
              <a:buSzPts val="1600"/>
              <a:buChar char="●"/>
            </a:pPr>
            <a:r>
              <a:rPr lang="en-GB" sz="1600">
                <a:solidFill>
                  <a:srgbClr val="FFFFFF"/>
                </a:solidFill>
              </a:rPr>
              <a:t>Partially because of</a:t>
            </a:r>
            <a:r>
              <a:rPr lang="en-GB" sz="1600">
                <a:solidFill>
                  <a:srgbClr val="FFFFFF"/>
                </a:solidFill>
              </a:rPr>
              <a:t> a Glimmer limitation</a:t>
            </a:r>
            <a:r>
              <a:rPr lang="en-GB" sz="1600">
                <a:solidFill>
                  <a:srgbClr val="FFFFFF"/>
                </a:solidFill>
              </a:rPr>
              <a:t> </a:t>
            </a:r>
            <a:endParaRPr sz="1600">
              <a:solidFill>
                <a:srgbClr val="FFFFFF"/>
              </a:solidFill>
            </a:endParaRPr>
          </a:p>
          <a:p>
            <a:pPr indent="0" lvl="0" marL="0">
              <a:spcBef>
                <a:spcPts val="0"/>
              </a:spcBef>
              <a:spcAft>
                <a:spcPts val="0"/>
              </a:spcAft>
              <a:buNone/>
            </a:pPr>
            <a:r>
              <a:t/>
            </a:r>
            <a:endParaRPr sz="1600">
              <a:solidFill>
                <a:srgbClr val="FFFFFF"/>
              </a:solidFill>
            </a:endParaRPr>
          </a:p>
          <a:p>
            <a:pPr indent="0" lvl="0" marL="0" rtl="0">
              <a:spcBef>
                <a:spcPts val="0"/>
              </a:spcBef>
              <a:spcAft>
                <a:spcPts val="0"/>
              </a:spcAft>
              <a:buNone/>
            </a:pPr>
            <a:r>
              <a:rPr lang="en-GB" sz="1600">
                <a:solidFill>
                  <a:srgbClr val="FFFFFF"/>
                </a:solidFill>
              </a:rPr>
              <a:t>It’s a tradeoff that works because we’re using web components as application parts that receive </a:t>
            </a:r>
            <a:r>
              <a:rPr b="1" lang="en-GB" sz="1600">
                <a:solidFill>
                  <a:srgbClr val="FFFFFF"/>
                </a:solidFill>
              </a:rPr>
              <a:t>read-only configuration</a:t>
            </a:r>
            <a:r>
              <a:rPr lang="en-GB" sz="1600">
                <a:solidFill>
                  <a:srgbClr val="FFFFFF"/>
                </a:solidFill>
              </a:rPr>
              <a:t> from parent and have internal state.</a:t>
            </a:r>
            <a:endParaRPr sz="1600">
              <a:solidFill>
                <a:srgbClr val="FFFFFF"/>
              </a:solidFill>
            </a:endParaRPr>
          </a:p>
        </p:txBody>
      </p:sp>
      <p:sp>
        <p:nvSpPr>
          <p:cNvPr id="343" name="Shape 343"/>
          <p:cNvSpPr txBox="1"/>
          <p:nvPr>
            <p:ph idx="4294967295" type="subTitle"/>
          </p:nvPr>
        </p:nvSpPr>
        <p:spPr>
          <a:xfrm>
            <a:off x="250500" y="4029125"/>
            <a:ext cx="8602800" cy="669000"/>
          </a:xfrm>
          <a:prstGeom prst="rect">
            <a:avLst/>
          </a:prstGeom>
        </p:spPr>
        <p:txBody>
          <a:bodyPr anchorCtr="0" anchor="t" bIns="91425" lIns="91425" spcFirstLastPara="1" rIns="91425" wrap="square" tIns="91425">
            <a:noAutofit/>
          </a:bodyPr>
          <a:lstStyle/>
          <a:p>
            <a:pPr indent="0" lvl="0" marL="0" rtl="0">
              <a:spcBef>
                <a:spcPts val="0"/>
              </a:spcBef>
              <a:spcAft>
                <a:spcPts val="1600"/>
              </a:spcAft>
              <a:buNone/>
            </a:pPr>
            <a:r>
              <a:rPr lang="en-GB" sz="1200" u="sng">
                <a:solidFill>
                  <a:schemeClr val="hlink"/>
                </a:solidFill>
                <a:hlinkClick r:id="rId4"/>
              </a:rPr>
              <a:t>[1] https://developers.google.com/web/fundamentals/architecture/building-components/best-practices</a:t>
            </a:r>
            <a:r>
              <a:rPr lang="en-GB" sz="1200"/>
              <a:t> </a:t>
            </a:r>
            <a:endParaRPr sz="1200"/>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7" name="Shape 347"/>
        <p:cNvGrpSpPr/>
        <p:nvPr/>
      </p:nvGrpSpPr>
      <p:grpSpPr>
        <a:xfrm>
          <a:off x="0" y="0"/>
          <a:ext cx="0" cy="0"/>
          <a:chOff x="0" y="0"/>
          <a:chExt cx="0" cy="0"/>
        </a:xfrm>
      </p:grpSpPr>
      <p:sp>
        <p:nvSpPr>
          <p:cNvPr id="348" name="Shape 348"/>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rPr lang="en-GB"/>
              <a:t>Important GlimmerJS limitations and mitigations</a:t>
            </a:r>
            <a:endParaRPr/>
          </a:p>
        </p:txBody>
      </p:sp>
      <p:graphicFrame>
        <p:nvGraphicFramePr>
          <p:cNvPr id="349" name="Shape 349"/>
          <p:cNvGraphicFramePr/>
          <p:nvPr/>
        </p:nvGraphicFramePr>
        <p:xfrm>
          <a:off x="679300" y="1137988"/>
          <a:ext cx="3000000" cy="3000000"/>
        </p:xfrm>
        <a:graphic>
          <a:graphicData uri="http://schemas.openxmlformats.org/drawingml/2006/table">
            <a:tbl>
              <a:tblPr>
                <a:noFill/>
                <a:tableStyleId>{DF525AB7-BD70-4EC4-8A66-C583DAD24266}</a:tableStyleId>
              </a:tblPr>
              <a:tblGrid>
                <a:gridCol w="3892700"/>
                <a:gridCol w="3892700"/>
              </a:tblGrid>
              <a:tr h="1418750">
                <a:tc>
                  <a:txBody>
                    <a:bodyPr>
                      <a:noAutofit/>
                    </a:bodyPr>
                    <a:lstStyle/>
                    <a:p>
                      <a:pPr indent="0" lvl="0" marL="0">
                        <a:spcBef>
                          <a:spcPts val="0"/>
                        </a:spcBef>
                        <a:spcAft>
                          <a:spcPts val="0"/>
                        </a:spcAft>
                        <a:buNone/>
                      </a:pPr>
                      <a:r>
                        <a:rPr lang="en-GB"/>
                        <a:t>Can’t pass HTML attributes to the web component</a:t>
                      </a:r>
                      <a:endParaRPr/>
                    </a:p>
                  </a:txBody>
                  <a:tcPr marT="91425" marB="91425" marR="91425" marL="91425"/>
                </a:tc>
                <a:tc>
                  <a:txBody>
                    <a:bodyPr>
                      <a:noAutofit/>
                    </a:bodyPr>
                    <a:lstStyle/>
                    <a:p>
                      <a:pPr indent="0" lvl="0" marL="0">
                        <a:spcBef>
                          <a:spcPts val="0"/>
                        </a:spcBef>
                        <a:spcAft>
                          <a:spcPts val="0"/>
                        </a:spcAft>
                        <a:buNone/>
                      </a:pPr>
                      <a:r>
                        <a:rPr lang="en-GB" u="sng">
                          <a:solidFill>
                            <a:schemeClr val="hlink"/>
                          </a:solidFill>
                          <a:hlinkClick r:id="rId3"/>
                        </a:rPr>
                        <a:t>https://github.com/glimmerjs/glimmer-web-component/issues/19</a:t>
                      </a:r>
                      <a:br>
                        <a:rPr lang="en-GB"/>
                      </a:br>
                      <a:r>
                        <a:rPr lang="en-GB"/>
                        <a:t>Because Glimmer replaces the custom element with HTML it manages.</a:t>
                      </a:r>
                      <a:endParaRPr/>
                    </a:p>
                    <a:p>
                      <a:pPr indent="0" lvl="0" marL="0">
                        <a:spcBef>
                          <a:spcPts val="0"/>
                        </a:spcBef>
                        <a:spcAft>
                          <a:spcPts val="0"/>
                        </a:spcAft>
                        <a:buNone/>
                      </a:pPr>
                      <a:r>
                        <a:t/>
                      </a:r>
                      <a:endParaRPr/>
                    </a:p>
                    <a:p>
                      <a:pPr indent="0" lvl="0" marL="0">
                        <a:spcBef>
                          <a:spcPts val="0"/>
                        </a:spcBef>
                        <a:spcAft>
                          <a:spcPts val="0"/>
                        </a:spcAft>
                        <a:buNone/>
                      </a:pPr>
                      <a:r>
                        <a:rPr lang="en-GB"/>
                        <a:t>We’re using a simple workaround.</a:t>
                      </a:r>
                      <a:endParaRPr/>
                    </a:p>
                  </a:txBody>
                  <a:tcPr marT="91425" marB="91425" marR="91425" marL="91425"/>
                </a:tc>
              </a:tr>
              <a:tr h="515475">
                <a:tc>
                  <a:txBody>
                    <a:bodyPr>
                      <a:noAutofit/>
                    </a:bodyPr>
                    <a:lstStyle/>
                    <a:p>
                      <a:pPr indent="0" lvl="0" marL="0">
                        <a:spcBef>
                          <a:spcPts val="0"/>
                        </a:spcBef>
                        <a:spcAft>
                          <a:spcPts val="0"/>
                        </a:spcAft>
                        <a:buNone/>
                      </a:pPr>
                      <a:r>
                        <a:rPr lang="en-GB"/>
                        <a:t>Incomplete support for </a:t>
                      </a:r>
                      <a:r>
                        <a:rPr lang="en-GB"/>
                        <a:t>writing</a:t>
                      </a:r>
                      <a:r>
                        <a:rPr lang="en-GB"/>
                        <a:t> component tests </a:t>
                      </a:r>
                      <a:endParaRPr/>
                    </a:p>
                  </a:txBody>
                  <a:tcPr marT="91425" marB="91425" marR="91425" marL="91425"/>
                </a:tc>
                <a:tc>
                  <a:txBody>
                    <a:bodyPr>
                      <a:noAutofit/>
                    </a:bodyPr>
                    <a:lstStyle/>
                    <a:p>
                      <a:pPr indent="0" lvl="0" marL="0">
                        <a:spcBef>
                          <a:spcPts val="0"/>
                        </a:spcBef>
                        <a:spcAft>
                          <a:spcPts val="0"/>
                        </a:spcAft>
                        <a:buNone/>
                      </a:pPr>
                      <a:r>
                        <a:rPr lang="en-GB"/>
                        <a:t>Big problem. We’re biting the bullet.</a:t>
                      </a:r>
                      <a:endParaRPr/>
                    </a:p>
                  </a:txBody>
                  <a:tcPr marT="91425" marB="91425" marR="91425" marL="91425"/>
                </a:tc>
              </a:tr>
              <a:tr h="515475">
                <a:tc>
                  <a:txBody>
                    <a:bodyPr>
                      <a:noAutofit/>
                    </a:bodyPr>
                    <a:lstStyle/>
                    <a:p>
                      <a:pPr indent="0" lvl="0" marL="0">
                        <a:spcBef>
                          <a:spcPts val="0"/>
                        </a:spcBef>
                        <a:spcAft>
                          <a:spcPts val="0"/>
                        </a:spcAft>
                        <a:buNone/>
                      </a:pPr>
                      <a:r>
                        <a:rPr lang="en-GB"/>
                        <a:t>Very small ecosystem</a:t>
                      </a:r>
                      <a:endParaRPr/>
                    </a:p>
                  </a:txBody>
                  <a:tcPr marT="91425" marB="91425" marR="91425" marL="91425"/>
                </a:tc>
                <a:tc>
                  <a:txBody>
                    <a:bodyPr>
                      <a:noAutofit/>
                    </a:bodyPr>
                    <a:lstStyle/>
                    <a:p>
                      <a:pPr indent="0" lvl="0" marL="0">
                        <a:spcBef>
                          <a:spcPts val="0"/>
                        </a:spcBef>
                        <a:spcAft>
                          <a:spcPts val="0"/>
                        </a:spcAft>
                        <a:buNone/>
                      </a:pPr>
                      <a:r>
                        <a:rPr lang="en-GB"/>
                        <a:t>Surprisingly</a:t>
                      </a:r>
                      <a:r>
                        <a:rPr lang="en-GB"/>
                        <a:t> small problem because we’re building small application parts.</a:t>
                      </a:r>
                      <a:endParaRPr/>
                    </a:p>
                  </a:txBody>
                  <a:tcPr marT="91425" marB="91425" marR="91425" marL="91425"/>
                </a:tc>
              </a:tr>
              <a:tr h="515475">
                <a:tc>
                  <a:txBody>
                    <a:bodyPr>
                      <a:noAutofit/>
                    </a:bodyPr>
                    <a:lstStyle/>
                    <a:p>
                      <a:pPr indent="0" lvl="0" marL="0" rtl="0">
                        <a:spcBef>
                          <a:spcPts val="0"/>
                        </a:spcBef>
                        <a:spcAft>
                          <a:spcPts val="0"/>
                        </a:spcAft>
                        <a:buNone/>
                      </a:pPr>
                      <a:r>
                        <a:rPr lang="en-GB"/>
                        <a:t>Glimmer components are not 100% supported in Ember</a:t>
                      </a:r>
                      <a:endParaRPr/>
                    </a:p>
                  </a:txBody>
                  <a:tcPr marT="91425" marB="91425" marR="91425" marL="91425"/>
                </a:tc>
                <a:tc>
                  <a:txBody>
                    <a:bodyPr>
                      <a:noAutofit/>
                    </a:bodyPr>
                    <a:lstStyle/>
                    <a:p>
                      <a:pPr indent="0" lvl="0" marL="0" rtl="0">
                        <a:spcBef>
                          <a:spcPts val="0"/>
                        </a:spcBef>
                        <a:spcAft>
                          <a:spcPts val="0"/>
                        </a:spcAft>
                        <a:buNone/>
                      </a:pPr>
                      <a:r>
                        <a:t/>
                      </a:r>
                      <a:endParaRPr/>
                    </a:p>
                  </a:txBody>
                  <a:tcPr marT="91425" marB="91425" marR="91425" marL="91425"/>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77" name="Shape 77"/>
        <p:cNvGrpSpPr/>
        <p:nvPr/>
      </p:nvGrpSpPr>
      <p:grpSpPr>
        <a:xfrm>
          <a:off x="0" y="0"/>
          <a:ext cx="0" cy="0"/>
          <a:chOff x="0" y="0"/>
          <a:chExt cx="0" cy="0"/>
        </a:xfrm>
      </p:grpSpPr>
      <p:pic>
        <p:nvPicPr>
          <p:cNvPr id="78" name="Shape 78"/>
          <p:cNvPicPr preferRelativeResize="0"/>
          <p:nvPr/>
        </p:nvPicPr>
        <p:blipFill>
          <a:blip r:embed="rId3">
            <a:alphaModFix/>
          </a:blip>
          <a:stretch>
            <a:fillRect/>
          </a:stretch>
        </p:blipFill>
        <p:spPr>
          <a:xfrm>
            <a:off x="2355175" y="580713"/>
            <a:ext cx="4433649" cy="1946300"/>
          </a:xfrm>
          <a:prstGeom prst="rect">
            <a:avLst/>
          </a:prstGeom>
          <a:noFill/>
          <a:ln>
            <a:noFill/>
          </a:ln>
        </p:spPr>
      </p:pic>
      <p:pic>
        <p:nvPicPr>
          <p:cNvPr id="79" name="Shape 79"/>
          <p:cNvPicPr preferRelativeResize="0"/>
          <p:nvPr/>
        </p:nvPicPr>
        <p:blipFill>
          <a:blip r:embed="rId4">
            <a:alphaModFix/>
          </a:blip>
          <a:stretch>
            <a:fillRect/>
          </a:stretch>
        </p:blipFill>
        <p:spPr>
          <a:xfrm>
            <a:off x="2460438" y="2708912"/>
            <a:ext cx="4223126" cy="185387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3" name="Shape 353"/>
        <p:cNvGrpSpPr/>
        <p:nvPr/>
      </p:nvGrpSpPr>
      <p:grpSpPr>
        <a:xfrm>
          <a:off x="0" y="0"/>
          <a:ext cx="0" cy="0"/>
          <a:chOff x="0" y="0"/>
          <a:chExt cx="0" cy="0"/>
        </a:xfrm>
      </p:grpSpPr>
      <p:sp>
        <p:nvSpPr>
          <p:cNvPr id="354" name="Shape 354"/>
          <p:cNvSpPr/>
          <p:nvPr/>
        </p:nvSpPr>
        <p:spPr>
          <a:xfrm>
            <a:off x="4572000" y="1836950"/>
            <a:ext cx="3890100" cy="2543100"/>
          </a:xfrm>
          <a:prstGeom prst="rect">
            <a:avLst/>
          </a:prstGeom>
          <a:noFill/>
          <a:ln cap="flat"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55" name="Shape 355"/>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r>
              <a:rPr lang="en-GB"/>
              <a:t>Working with complex data</a:t>
            </a:r>
            <a:endParaRPr/>
          </a:p>
        </p:txBody>
      </p:sp>
      <p:sp>
        <p:nvSpPr>
          <p:cNvPr id="356" name="Shape 356"/>
          <p:cNvSpPr/>
          <p:nvPr/>
        </p:nvSpPr>
        <p:spPr>
          <a:xfrm>
            <a:off x="5538817" y="1925125"/>
            <a:ext cx="1174800" cy="374700"/>
          </a:xfrm>
          <a:prstGeom prst="rect">
            <a:avLst/>
          </a:prstGeom>
          <a:solidFill>
            <a:srgbClr val="A4C2F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t>Application</a:t>
            </a:r>
            <a:endParaRPr sz="1000"/>
          </a:p>
        </p:txBody>
      </p:sp>
      <p:sp>
        <p:nvSpPr>
          <p:cNvPr id="357" name="Shape 357"/>
          <p:cNvSpPr/>
          <p:nvPr/>
        </p:nvSpPr>
        <p:spPr>
          <a:xfrm>
            <a:off x="5538817" y="2540215"/>
            <a:ext cx="1174800" cy="374700"/>
          </a:xfrm>
          <a:prstGeom prst="rect">
            <a:avLst/>
          </a:prstGeom>
          <a:solidFill>
            <a:srgbClr val="A4C2F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t>Components</a:t>
            </a:r>
            <a:endParaRPr sz="1000"/>
          </a:p>
        </p:txBody>
      </p:sp>
      <p:sp>
        <p:nvSpPr>
          <p:cNvPr id="358" name="Shape 358"/>
          <p:cNvSpPr/>
          <p:nvPr/>
        </p:nvSpPr>
        <p:spPr>
          <a:xfrm>
            <a:off x="6426952" y="3155306"/>
            <a:ext cx="1174800" cy="374700"/>
          </a:xfrm>
          <a:prstGeom prst="rect">
            <a:avLst/>
          </a:prstGeom>
          <a:solidFill>
            <a:srgbClr val="A4C2F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t>Sub-Component</a:t>
            </a:r>
            <a:endParaRPr sz="1000"/>
          </a:p>
        </p:txBody>
      </p:sp>
      <p:sp>
        <p:nvSpPr>
          <p:cNvPr id="359" name="Shape 359"/>
          <p:cNvSpPr/>
          <p:nvPr/>
        </p:nvSpPr>
        <p:spPr>
          <a:xfrm>
            <a:off x="4629075" y="3155306"/>
            <a:ext cx="1174800" cy="374700"/>
          </a:xfrm>
          <a:prstGeom prst="rect">
            <a:avLst/>
          </a:prstGeom>
          <a:solidFill>
            <a:srgbClr val="A4C2F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t>Sub-Component</a:t>
            </a:r>
            <a:endParaRPr sz="1000"/>
          </a:p>
        </p:txBody>
      </p:sp>
      <p:sp>
        <p:nvSpPr>
          <p:cNvPr id="360" name="Shape 360"/>
          <p:cNvSpPr/>
          <p:nvPr/>
        </p:nvSpPr>
        <p:spPr>
          <a:xfrm>
            <a:off x="7162701" y="3891051"/>
            <a:ext cx="1174800" cy="374700"/>
          </a:xfrm>
          <a:prstGeom prst="rect">
            <a:avLst/>
          </a:prstGeom>
          <a:solidFill>
            <a:srgbClr val="A4C2F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t>Sub-Component</a:t>
            </a:r>
            <a:endParaRPr sz="1000"/>
          </a:p>
        </p:txBody>
      </p:sp>
      <p:sp>
        <p:nvSpPr>
          <p:cNvPr id="361" name="Shape 361"/>
          <p:cNvSpPr/>
          <p:nvPr/>
        </p:nvSpPr>
        <p:spPr>
          <a:xfrm>
            <a:off x="5771213" y="3891051"/>
            <a:ext cx="1174800" cy="374700"/>
          </a:xfrm>
          <a:prstGeom prst="rect">
            <a:avLst/>
          </a:prstGeom>
          <a:solidFill>
            <a:srgbClr val="A4C2F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t>Sub-Component</a:t>
            </a:r>
            <a:endParaRPr sz="1000"/>
          </a:p>
        </p:txBody>
      </p:sp>
      <p:cxnSp>
        <p:nvCxnSpPr>
          <p:cNvPr id="362" name="Shape 362"/>
          <p:cNvCxnSpPr/>
          <p:nvPr/>
        </p:nvCxnSpPr>
        <p:spPr>
          <a:xfrm>
            <a:off x="5773744" y="2280724"/>
            <a:ext cx="0" cy="266700"/>
          </a:xfrm>
          <a:prstGeom prst="straightConnector1">
            <a:avLst/>
          </a:prstGeom>
          <a:noFill/>
          <a:ln cap="flat" cmpd="sng" w="9525">
            <a:solidFill>
              <a:srgbClr val="000000"/>
            </a:solidFill>
            <a:prstDash val="solid"/>
            <a:round/>
            <a:headEnd len="med" w="med" type="none"/>
            <a:tailEnd len="med" w="med" type="triangle"/>
          </a:ln>
        </p:spPr>
      </p:cxnSp>
      <p:cxnSp>
        <p:nvCxnSpPr>
          <p:cNvPr id="363" name="Shape 363"/>
          <p:cNvCxnSpPr/>
          <p:nvPr/>
        </p:nvCxnSpPr>
        <p:spPr>
          <a:xfrm rot="10800000">
            <a:off x="6491291" y="2293225"/>
            <a:ext cx="0" cy="241500"/>
          </a:xfrm>
          <a:prstGeom prst="straightConnector1">
            <a:avLst/>
          </a:prstGeom>
          <a:noFill/>
          <a:ln cap="flat" cmpd="sng" w="9525">
            <a:solidFill>
              <a:srgbClr val="000000"/>
            </a:solidFill>
            <a:prstDash val="solid"/>
            <a:round/>
            <a:headEnd len="med" w="med" type="none"/>
            <a:tailEnd len="med" w="med" type="triangle"/>
          </a:ln>
        </p:spPr>
      </p:cxnSp>
      <p:cxnSp>
        <p:nvCxnSpPr>
          <p:cNvPr id="364" name="Shape 364"/>
          <p:cNvCxnSpPr/>
          <p:nvPr/>
        </p:nvCxnSpPr>
        <p:spPr>
          <a:xfrm>
            <a:off x="5608646" y="2915709"/>
            <a:ext cx="0" cy="241500"/>
          </a:xfrm>
          <a:prstGeom prst="straightConnector1">
            <a:avLst/>
          </a:prstGeom>
          <a:noFill/>
          <a:ln cap="flat" cmpd="sng" w="9525">
            <a:solidFill>
              <a:srgbClr val="000000"/>
            </a:solidFill>
            <a:prstDash val="solid"/>
            <a:round/>
            <a:headEnd len="med" w="med" type="none"/>
            <a:tailEnd len="med" w="med" type="triangle"/>
          </a:ln>
        </p:spPr>
      </p:cxnSp>
      <p:cxnSp>
        <p:nvCxnSpPr>
          <p:cNvPr id="365" name="Shape 365"/>
          <p:cNvCxnSpPr/>
          <p:nvPr/>
        </p:nvCxnSpPr>
        <p:spPr>
          <a:xfrm rot="10800000">
            <a:off x="5722936" y="2909407"/>
            <a:ext cx="0" cy="234900"/>
          </a:xfrm>
          <a:prstGeom prst="straightConnector1">
            <a:avLst/>
          </a:prstGeom>
          <a:noFill/>
          <a:ln cap="flat" cmpd="sng" w="9525">
            <a:solidFill>
              <a:srgbClr val="000000"/>
            </a:solidFill>
            <a:prstDash val="solid"/>
            <a:round/>
            <a:headEnd len="med" w="med" type="none"/>
            <a:tailEnd len="med" w="med" type="triangle"/>
          </a:ln>
        </p:spPr>
      </p:cxnSp>
      <p:cxnSp>
        <p:nvCxnSpPr>
          <p:cNvPr id="366" name="Shape 366"/>
          <p:cNvCxnSpPr/>
          <p:nvPr/>
        </p:nvCxnSpPr>
        <p:spPr>
          <a:xfrm>
            <a:off x="6516695" y="2915709"/>
            <a:ext cx="0" cy="231900"/>
          </a:xfrm>
          <a:prstGeom prst="straightConnector1">
            <a:avLst/>
          </a:prstGeom>
          <a:noFill/>
          <a:ln cap="flat" cmpd="sng" w="9525">
            <a:solidFill>
              <a:srgbClr val="000000"/>
            </a:solidFill>
            <a:prstDash val="solid"/>
            <a:round/>
            <a:headEnd len="med" w="med" type="none"/>
            <a:tailEnd len="med" w="med" type="triangle"/>
          </a:ln>
        </p:spPr>
      </p:cxnSp>
      <p:cxnSp>
        <p:nvCxnSpPr>
          <p:cNvPr id="367" name="Shape 367"/>
          <p:cNvCxnSpPr/>
          <p:nvPr/>
        </p:nvCxnSpPr>
        <p:spPr>
          <a:xfrm rot="10800000">
            <a:off x="6611946" y="2920896"/>
            <a:ext cx="0" cy="234000"/>
          </a:xfrm>
          <a:prstGeom prst="straightConnector1">
            <a:avLst/>
          </a:prstGeom>
          <a:noFill/>
          <a:ln cap="flat" cmpd="sng" w="9525">
            <a:solidFill>
              <a:srgbClr val="000000"/>
            </a:solidFill>
            <a:prstDash val="solid"/>
            <a:round/>
            <a:headEnd len="med" w="med" type="none"/>
            <a:tailEnd len="med" w="med" type="triangle"/>
          </a:ln>
        </p:spPr>
      </p:cxnSp>
      <p:cxnSp>
        <p:nvCxnSpPr>
          <p:cNvPr id="368" name="Shape 368"/>
          <p:cNvCxnSpPr/>
          <p:nvPr/>
        </p:nvCxnSpPr>
        <p:spPr>
          <a:xfrm>
            <a:off x="6630985" y="3525309"/>
            <a:ext cx="0" cy="363600"/>
          </a:xfrm>
          <a:prstGeom prst="straightConnector1">
            <a:avLst/>
          </a:prstGeom>
          <a:noFill/>
          <a:ln cap="flat" cmpd="sng" w="9525">
            <a:solidFill>
              <a:srgbClr val="000000"/>
            </a:solidFill>
            <a:prstDash val="solid"/>
            <a:round/>
            <a:headEnd len="med" w="med" type="none"/>
            <a:tailEnd len="med" w="med" type="triangle"/>
          </a:ln>
        </p:spPr>
      </p:cxnSp>
      <p:cxnSp>
        <p:nvCxnSpPr>
          <p:cNvPr id="369" name="Shape 369"/>
          <p:cNvCxnSpPr/>
          <p:nvPr/>
        </p:nvCxnSpPr>
        <p:spPr>
          <a:xfrm rot="10800000">
            <a:off x="6796083" y="3518900"/>
            <a:ext cx="0" cy="374700"/>
          </a:xfrm>
          <a:prstGeom prst="straightConnector1">
            <a:avLst/>
          </a:prstGeom>
          <a:noFill/>
          <a:ln cap="flat" cmpd="sng" w="9525">
            <a:solidFill>
              <a:srgbClr val="000000"/>
            </a:solidFill>
            <a:prstDash val="solid"/>
            <a:round/>
            <a:headEnd len="med" w="med" type="none"/>
            <a:tailEnd len="med" w="med" type="triangle"/>
          </a:ln>
        </p:spPr>
      </p:cxnSp>
      <p:cxnSp>
        <p:nvCxnSpPr>
          <p:cNvPr id="370" name="Shape 370"/>
          <p:cNvCxnSpPr/>
          <p:nvPr/>
        </p:nvCxnSpPr>
        <p:spPr>
          <a:xfrm rot="10800000">
            <a:off x="7253280" y="3525435"/>
            <a:ext cx="0" cy="366900"/>
          </a:xfrm>
          <a:prstGeom prst="straightConnector1">
            <a:avLst/>
          </a:prstGeom>
          <a:noFill/>
          <a:ln cap="flat" cmpd="sng" w="9525">
            <a:solidFill>
              <a:srgbClr val="000000"/>
            </a:solidFill>
            <a:prstDash val="solid"/>
            <a:round/>
            <a:headEnd len="med" w="med" type="none"/>
            <a:tailEnd len="med" w="med" type="triangle"/>
          </a:ln>
        </p:spPr>
      </p:cxnSp>
      <p:cxnSp>
        <p:nvCxnSpPr>
          <p:cNvPr id="371" name="Shape 371"/>
          <p:cNvCxnSpPr/>
          <p:nvPr/>
        </p:nvCxnSpPr>
        <p:spPr>
          <a:xfrm>
            <a:off x="7380282" y="3525309"/>
            <a:ext cx="0" cy="356400"/>
          </a:xfrm>
          <a:prstGeom prst="straightConnector1">
            <a:avLst/>
          </a:prstGeom>
          <a:noFill/>
          <a:ln cap="flat" cmpd="sng" w="9525">
            <a:solidFill>
              <a:srgbClr val="000000"/>
            </a:solidFill>
            <a:prstDash val="solid"/>
            <a:round/>
            <a:headEnd len="med" w="med" type="none"/>
            <a:tailEnd len="med" w="med" type="triangle"/>
          </a:ln>
        </p:spPr>
      </p:cxnSp>
      <p:sp>
        <p:nvSpPr>
          <p:cNvPr id="372" name="Shape 372"/>
          <p:cNvSpPr/>
          <p:nvPr/>
        </p:nvSpPr>
        <p:spPr>
          <a:xfrm>
            <a:off x="7750049" y="1188325"/>
            <a:ext cx="1174800" cy="3747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t>Host </a:t>
            </a:r>
            <a:r>
              <a:rPr lang="en-GB" sz="1000"/>
              <a:t>Redux Store</a:t>
            </a:r>
            <a:endParaRPr sz="1000"/>
          </a:p>
        </p:txBody>
      </p:sp>
      <p:cxnSp>
        <p:nvCxnSpPr>
          <p:cNvPr id="373" name="Shape 373"/>
          <p:cNvCxnSpPr>
            <a:stCxn id="372" idx="2"/>
            <a:endCxn id="358" idx="0"/>
          </p:cNvCxnSpPr>
          <p:nvPr/>
        </p:nvCxnSpPr>
        <p:spPr>
          <a:xfrm flipH="1">
            <a:off x="7014449" y="1563025"/>
            <a:ext cx="1323000" cy="1592400"/>
          </a:xfrm>
          <a:prstGeom prst="straightConnector1">
            <a:avLst/>
          </a:prstGeom>
          <a:noFill/>
          <a:ln cap="flat" cmpd="sng" w="28575">
            <a:solidFill>
              <a:schemeClr val="accent5"/>
            </a:solidFill>
            <a:prstDash val="solid"/>
            <a:round/>
            <a:headEnd len="med" w="med" type="none"/>
            <a:tailEnd len="med" w="med" type="triangle"/>
          </a:ln>
        </p:spPr>
      </p:cxnSp>
      <p:cxnSp>
        <p:nvCxnSpPr>
          <p:cNvPr id="374" name="Shape 374"/>
          <p:cNvCxnSpPr>
            <a:stCxn id="372" idx="2"/>
            <a:endCxn id="360" idx="0"/>
          </p:cNvCxnSpPr>
          <p:nvPr/>
        </p:nvCxnSpPr>
        <p:spPr>
          <a:xfrm flipH="1">
            <a:off x="7750049" y="1563025"/>
            <a:ext cx="587400" cy="2328000"/>
          </a:xfrm>
          <a:prstGeom prst="straightConnector1">
            <a:avLst/>
          </a:prstGeom>
          <a:noFill/>
          <a:ln cap="flat" cmpd="sng" w="28575">
            <a:solidFill>
              <a:schemeClr val="accent5"/>
            </a:solidFill>
            <a:prstDash val="solid"/>
            <a:round/>
            <a:headEnd len="med" w="med" type="none"/>
            <a:tailEnd len="med" w="med" type="triangle"/>
          </a:ln>
        </p:spPr>
      </p:cxnSp>
      <p:sp>
        <p:nvSpPr>
          <p:cNvPr id="375" name="Shape 375"/>
          <p:cNvSpPr txBox="1"/>
          <p:nvPr>
            <p:ph idx="4294967295" type="body"/>
          </p:nvPr>
        </p:nvSpPr>
        <p:spPr>
          <a:xfrm>
            <a:off x="471900" y="923000"/>
            <a:ext cx="3735000" cy="37884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solidFill>
                  <a:srgbClr val="434343"/>
                </a:solidFill>
              </a:rPr>
              <a:t>Internally we use the “Data Down, Action Up” principle.</a:t>
            </a:r>
            <a:endParaRPr>
              <a:solidFill>
                <a:srgbClr val="434343"/>
              </a:solidFill>
            </a:endParaRPr>
          </a:p>
          <a:p>
            <a:pPr indent="0" lvl="0" marL="0">
              <a:spcBef>
                <a:spcPts val="1600"/>
              </a:spcBef>
              <a:spcAft>
                <a:spcPts val="0"/>
              </a:spcAft>
              <a:buNone/>
            </a:pPr>
            <a:r>
              <a:rPr lang="en-GB">
                <a:solidFill>
                  <a:srgbClr val="434343"/>
                </a:solidFill>
              </a:rPr>
              <a:t>We accept rich data (objects, arrays) through method calls or properties using the DOM and we don’t reflect them.</a:t>
            </a:r>
            <a:endParaRPr>
              <a:solidFill>
                <a:srgbClr val="434343"/>
              </a:solidFill>
            </a:endParaRPr>
          </a:p>
          <a:p>
            <a:pPr indent="0" lvl="0" marL="0" rtl="0">
              <a:spcBef>
                <a:spcPts val="1600"/>
              </a:spcBef>
              <a:spcAft>
                <a:spcPts val="1600"/>
              </a:spcAft>
              <a:buNone/>
            </a:pPr>
            <a:r>
              <a:rPr lang="en-GB">
                <a:solidFill>
                  <a:srgbClr val="434343"/>
                </a:solidFill>
              </a:rPr>
              <a:t>Redux is not our default option but we support hot-swapping the internal store with one supplied by the host application.</a:t>
            </a:r>
            <a:endParaRPr>
              <a:solidFill>
                <a:srgbClr val="434343"/>
              </a:solidFill>
            </a:endParaRPr>
          </a:p>
        </p:txBody>
      </p:sp>
      <p:cxnSp>
        <p:nvCxnSpPr>
          <p:cNvPr id="376" name="Shape 376"/>
          <p:cNvCxnSpPr/>
          <p:nvPr/>
        </p:nvCxnSpPr>
        <p:spPr>
          <a:xfrm rot="10800000">
            <a:off x="6202417" y="1224625"/>
            <a:ext cx="0" cy="700500"/>
          </a:xfrm>
          <a:prstGeom prst="straightConnector1">
            <a:avLst/>
          </a:prstGeom>
          <a:noFill/>
          <a:ln cap="flat" cmpd="sng" w="28575">
            <a:solidFill>
              <a:schemeClr val="accent3"/>
            </a:solidFill>
            <a:prstDash val="solid"/>
            <a:round/>
            <a:headEnd len="med" w="med" type="none"/>
            <a:tailEnd len="med" w="med" type="triangle"/>
          </a:ln>
        </p:spPr>
      </p:cxnSp>
      <p:sp>
        <p:nvSpPr>
          <p:cNvPr id="377" name="Shape 377"/>
          <p:cNvSpPr txBox="1"/>
          <p:nvPr/>
        </p:nvSpPr>
        <p:spPr>
          <a:xfrm>
            <a:off x="6132850" y="1563025"/>
            <a:ext cx="926700" cy="241500"/>
          </a:xfrm>
          <a:prstGeom prst="rect">
            <a:avLst/>
          </a:prstGeom>
          <a:noFill/>
          <a:ln>
            <a:noFill/>
          </a:ln>
        </p:spPr>
        <p:txBody>
          <a:bodyPr anchorCtr="0" anchor="ctr" bIns="91425" lIns="91425" spcFirstLastPara="1" rIns="91425" wrap="square" tIns="91425">
            <a:noAutofit/>
          </a:bodyPr>
          <a:lstStyle/>
          <a:p>
            <a:pPr indent="0" lvl="0" marL="0">
              <a:spcBef>
                <a:spcPts val="0"/>
              </a:spcBef>
              <a:spcAft>
                <a:spcPts val="0"/>
              </a:spcAft>
              <a:buNone/>
            </a:pPr>
            <a:r>
              <a:rPr lang="en-GB" sz="900">
                <a:solidFill>
                  <a:schemeClr val="accent3"/>
                </a:solidFill>
              </a:rPr>
              <a:t>External </a:t>
            </a:r>
            <a:r>
              <a:rPr lang="en-GB" sz="900">
                <a:solidFill>
                  <a:schemeClr val="accent3"/>
                </a:solidFill>
              </a:rPr>
              <a:t>Event</a:t>
            </a:r>
            <a:endParaRPr sz="900">
              <a:solidFill>
                <a:schemeClr val="accent3"/>
              </a:solidFill>
            </a:endParaRPr>
          </a:p>
        </p:txBody>
      </p:sp>
      <p:cxnSp>
        <p:nvCxnSpPr>
          <p:cNvPr id="378" name="Shape 378"/>
          <p:cNvCxnSpPr/>
          <p:nvPr/>
        </p:nvCxnSpPr>
        <p:spPr>
          <a:xfrm>
            <a:off x="5993525" y="1226675"/>
            <a:ext cx="0" cy="705900"/>
          </a:xfrm>
          <a:prstGeom prst="straightConnector1">
            <a:avLst/>
          </a:prstGeom>
          <a:noFill/>
          <a:ln cap="flat" cmpd="sng" w="9525">
            <a:solidFill>
              <a:schemeClr val="dk2"/>
            </a:solidFill>
            <a:prstDash val="solid"/>
            <a:round/>
            <a:headEnd len="med" w="med" type="none"/>
            <a:tailEnd len="med" w="med" type="triangle"/>
          </a:ln>
        </p:spPr>
      </p:cxnSp>
      <p:sp>
        <p:nvSpPr>
          <p:cNvPr id="379" name="Shape 379"/>
          <p:cNvSpPr txBox="1"/>
          <p:nvPr/>
        </p:nvSpPr>
        <p:spPr>
          <a:xfrm>
            <a:off x="5147325" y="1505575"/>
            <a:ext cx="926700" cy="356400"/>
          </a:xfrm>
          <a:prstGeom prst="rect">
            <a:avLst/>
          </a:prstGeom>
          <a:noFill/>
          <a:ln>
            <a:noFill/>
          </a:ln>
        </p:spPr>
        <p:txBody>
          <a:bodyPr anchorCtr="0" anchor="ctr" bIns="91425" lIns="91425" spcFirstLastPara="1" rIns="91425" wrap="square" tIns="91425">
            <a:noAutofit/>
          </a:bodyPr>
          <a:lstStyle/>
          <a:p>
            <a:pPr indent="0" lvl="0" marL="0" algn="r">
              <a:spcBef>
                <a:spcPts val="0"/>
              </a:spcBef>
              <a:spcAft>
                <a:spcPts val="0"/>
              </a:spcAft>
              <a:buNone/>
            </a:pPr>
            <a:r>
              <a:rPr lang="en-GB" sz="900"/>
              <a:t>Configuration</a:t>
            </a:r>
            <a:endParaRPr sz="900"/>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282C34"/>
        </a:solidFill>
      </p:bgPr>
    </p:bg>
    <p:spTree>
      <p:nvGrpSpPr>
        <p:cNvPr id="383" name="Shape 383"/>
        <p:cNvGrpSpPr/>
        <p:nvPr/>
      </p:nvGrpSpPr>
      <p:grpSpPr>
        <a:xfrm>
          <a:off x="0" y="0"/>
          <a:ext cx="0" cy="0"/>
          <a:chOff x="0" y="0"/>
          <a:chExt cx="0" cy="0"/>
        </a:xfrm>
      </p:grpSpPr>
      <p:sp>
        <p:nvSpPr>
          <p:cNvPr id="384" name="Shape 384"/>
          <p:cNvSpPr txBox="1"/>
          <p:nvPr>
            <p:ph idx="4294967295" type="body"/>
          </p:nvPr>
        </p:nvSpPr>
        <p:spPr>
          <a:xfrm>
            <a:off x="152400" y="2191625"/>
            <a:ext cx="8700900" cy="18375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a:solidFill>
                  <a:srgbClr val="FFFFFF"/>
                </a:solidFill>
              </a:rPr>
              <a:t>“External events” are CustomEvents.</a:t>
            </a:r>
            <a:endParaRPr>
              <a:solidFill>
                <a:srgbClr val="FFFFFF"/>
              </a:solidFill>
            </a:endParaRPr>
          </a:p>
          <a:p>
            <a:pPr indent="0" lvl="0" marL="0" rtl="0">
              <a:spcBef>
                <a:spcPts val="1600"/>
              </a:spcBef>
              <a:spcAft>
                <a:spcPts val="1600"/>
              </a:spcAft>
              <a:buNone/>
            </a:pPr>
            <a:r>
              <a:rPr lang="en-GB">
                <a:solidFill>
                  <a:srgbClr val="FFFFFF"/>
                </a:solidFill>
              </a:rPr>
              <a:t>In this case, the webcomponent would send a complex object describing the option the user selected.</a:t>
            </a:r>
            <a:endParaRPr>
              <a:solidFill>
                <a:srgbClr val="FFFFFF"/>
              </a:solidFill>
            </a:endParaRPr>
          </a:p>
        </p:txBody>
      </p:sp>
      <p:sp>
        <p:nvSpPr>
          <p:cNvPr id="385" name="Shape 385"/>
          <p:cNvSpPr txBox="1"/>
          <p:nvPr>
            <p:ph idx="4294967295" type="subTitle"/>
          </p:nvPr>
        </p:nvSpPr>
        <p:spPr>
          <a:xfrm>
            <a:off x="152400" y="4029129"/>
            <a:ext cx="8700900" cy="669000"/>
          </a:xfrm>
          <a:prstGeom prst="rect">
            <a:avLst/>
          </a:prstGeom>
        </p:spPr>
        <p:txBody>
          <a:bodyPr anchorCtr="0" anchor="t" bIns="91425" lIns="91425" spcFirstLastPara="1" rIns="91425" wrap="square" tIns="91425">
            <a:noAutofit/>
          </a:bodyPr>
          <a:lstStyle/>
          <a:p>
            <a:pPr indent="0" lvl="0" marL="0" rtl="0">
              <a:spcBef>
                <a:spcPts val="0"/>
              </a:spcBef>
              <a:spcAft>
                <a:spcPts val="1600"/>
              </a:spcAft>
              <a:buNone/>
            </a:pPr>
            <a:r>
              <a:rPr lang="en-GB" sz="1200" u="sng">
                <a:solidFill>
                  <a:schemeClr val="hlink"/>
                </a:solidFill>
                <a:hlinkClick r:id="rId3"/>
              </a:rPr>
              <a:t>https://developer.mozilla.org/en-US/docs/Web/API/CustomEvent</a:t>
            </a:r>
            <a:endParaRPr sz="1200"/>
          </a:p>
        </p:txBody>
      </p:sp>
      <p:pic>
        <p:nvPicPr>
          <p:cNvPr id="386" name="Shape 386"/>
          <p:cNvPicPr preferRelativeResize="0"/>
          <p:nvPr/>
        </p:nvPicPr>
        <p:blipFill>
          <a:blip r:embed="rId4">
            <a:alphaModFix/>
          </a:blip>
          <a:stretch>
            <a:fillRect/>
          </a:stretch>
        </p:blipFill>
        <p:spPr>
          <a:xfrm>
            <a:off x="152400" y="152400"/>
            <a:ext cx="6801746" cy="188682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282C34"/>
        </a:solidFill>
      </p:bgPr>
    </p:bg>
    <p:spTree>
      <p:nvGrpSpPr>
        <p:cNvPr id="390" name="Shape 390"/>
        <p:cNvGrpSpPr/>
        <p:nvPr/>
      </p:nvGrpSpPr>
      <p:grpSpPr>
        <a:xfrm>
          <a:off x="0" y="0"/>
          <a:ext cx="0" cy="0"/>
          <a:chOff x="0" y="0"/>
          <a:chExt cx="0" cy="0"/>
        </a:xfrm>
      </p:grpSpPr>
      <p:pic>
        <p:nvPicPr>
          <p:cNvPr id="391" name="Shape 391"/>
          <p:cNvPicPr preferRelativeResize="0"/>
          <p:nvPr/>
        </p:nvPicPr>
        <p:blipFill>
          <a:blip r:embed="rId3">
            <a:alphaModFix/>
          </a:blip>
          <a:stretch>
            <a:fillRect/>
          </a:stretch>
        </p:blipFill>
        <p:spPr>
          <a:xfrm>
            <a:off x="152400" y="152400"/>
            <a:ext cx="7111826" cy="4260301"/>
          </a:xfrm>
          <a:prstGeom prst="rect">
            <a:avLst/>
          </a:prstGeom>
          <a:noFill/>
          <a:ln>
            <a:noFill/>
          </a:ln>
        </p:spPr>
      </p:pic>
      <p:sp>
        <p:nvSpPr>
          <p:cNvPr id="392" name="Shape 392"/>
          <p:cNvSpPr txBox="1"/>
          <p:nvPr>
            <p:ph idx="4294967295" type="body"/>
          </p:nvPr>
        </p:nvSpPr>
        <p:spPr>
          <a:xfrm>
            <a:off x="5630700" y="1893150"/>
            <a:ext cx="3222600" cy="29301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a:solidFill>
                  <a:srgbClr val="FFFFFF"/>
                </a:solidFill>
              </a:rPr>
              <a:t>We use a React.Component wrapper that: </a:t>
            </a:r>
            <a:endParaRPr>
              <a:solidFill>
                <a:srgbClr val="FFFFFF"/>
              </a:solidFill>
            </a:endParaRPr>
          </a:p>
          <a:p>
            <a:pPr indent="-330200" lvl="0" marL="457200" rtl="0">
              <a:spcBef>
                <a:spcPts val="1600"/>
              </a:spcBef>
              <a:spcAft>
                <a:spcPts val="0"/>
              </a:spcAft>
              <a:buClr>
                <a:srgbClr val="FFFFFF"/>
              </a:buClr>
              <a:buSzPts val="1600"/>
              <a:buChar char="●"/>
            </a:pPr>
            <a:r>
              <a:rPr lang="en-GB" sz="1600">
                <a:solidFill>
                  <a:srgbClr val="FFFFFF"/>
                </a:solidFill>
              </a:rPr>
              <a:t>Sets configuration as HTML attributes </a:t>
            </a:r>
            <a:endParaRPr sz="1600">
              <a:solidFill>
                <a:srgbClr val="FFFFFF"/>
              </a:solidFill>
            </a:endParaRPr>
          </a:p>
          <a:p>
            <a:pPr indent="-330200" lvl="0" marL="457200" rtl="0">
              <a:spcBef>
                <a:spcPts val="0"/>
              </a:spcBef>
              <a:spcAft>
                <a:spcPts val="0"/>
              </a:spcAft>
              <a:buClr>
                <a:srgbClr val="FFFFFF"/>
              </a:buClr>
              <a:buSzPts val="1600"/>
              <a:buChar char="●"/>
            </a:pPr>
            <a:r>
              <a:rPr lang="en-GB" sz="1600">
                <a:solidFill>
                  <a:srgbClr val="FFFFFF"/>
                </a:solidFill>
              </a:rPr>
              <a:t>Listens to CustomEvents dispatched by the webcomponent and maybe maps them to callbacks</a:t>
            </a:r>
            <a:endParaRPr sz="1600">
              <a:solidFill>
                <a:srgbClr val="FFFFFF"/>
              </a:solidFill>
            </a:endParaRPr>
          </a:p>
          <a:p>
            <a:pPr indent="-330200" lvl="0" marL="457200" rtl="0">
              <a:spcBef>
                <a:spcPts val="0"/>
              </a:spcBef>
              <a:spcAft>
                <a:spcPts val="0"/>
              </a:spcAft>
              <a:buClr>
                <a:srgbClr val="FFFFFF"/>
              </a:buClr>
              <a:buSzPts val="1600"/>
              <a:buChar char="●"/>
            </a:pPr>
            <a:r>
              <a:rPr lang="en-GB" sz="1600">
                <a:solidFill>
                  <a:srgbClr val="FFFFFF"/>
                </a:solidFill>
              </a:rPr>
              <a:t>Controls re-rendering</a:t>
            </a:r>
            <a:endParaRPr sz="1600">
              <a:solidFill>
                <a:srgbClr val="FFFFFF"/>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6" name="Shape 396"/>
        <p:cNvGrpSpPr/>
        <p:nvPr/>
      </p:nvGrpSpPr>
      <p:grpSpPr>
        <a:xfrm>
          <a:off x="0" y="0"/>
          <a:ext cx="0" cy="0"/>
          <a:chOff x="0" y="0"/>
          <a:chExt cx="0" cy="0"/>
        </a:xfrm>
      </p:grpSpPr>
      <p:sp>
        <p:nvSpPr>
          <p:cNvPr id="397" name="Shape 397"/>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rPr lang="en-GB" sz="3600"/>
              <a:t>Strategy for communication with the </a:t>
            </a:r>
            <a:r>
              <a:rPr lang="en-GB" sz="3600"/>
              <a:t>backend service</a:t>
            </a:r>
            <a:endParaRPr sz="3600"/>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1" name="Shape 401"/>
        <p:cNvGrpSpPr/>
        <p:nvPr/>
      </p:nvGrpSpPr>
      <p:grpSpPr>
        <a:xfrm>
          <a:off x="0" y="0"/>
          <a:ext cx="0" cy="0"/>
          <a:chOff x="0" y="0"/>
          <a:chExt cx="0" cy="0"/>
        </a:xfrm>
      </p:grpSpPr>
      <p:sp>
        <p:nvSpPr>
          <p:cNvPr id="402" name="Shape 402"/>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sz="1600"/>
              <a:t>It’s a proxy between services and a specific device.</a:t>
            </a:r>
            <a:endParaRPr sz="1600"/>
          </a:p>
          <a:p>
            <a:pPr indent="0" lvl="0" marL="0">
              <a:spcBef>
                <a:spcPts val="1600"/>
              </a:spcBef>
              <a:spcAft>
                <a:spcPts val="0"/>
              </a:spcAft>
              <a:buNone/>
            </a:pPr>
            <a:r>
              <a:rPr lang="en-GB" sz="1600"/>
              <a:t>It is tightly coupled to a specific user experience and is typically maintained by the same team as the user interface.</a:t>
            </a:r>
            <a:endParaRPr sz="1600"/>
          </a:p>
          <a:p>
            <a:pPr indent="0" lvl="0" marL="0" rtl="0">
              <a:lnSpc>
                <a:spcPct val="100000"/>
              </a:lnSpc>
              <a:spcBef>
                <a:spcPts val="1600"/>
              </a:spcBef>
              <a:spcAft>
                <a:spcPts val="0"/>
              </a:spcAft>
              <a:buNone/>
            </a:pPr>
            <a:r>
              <a:rPr lang="en-GB" u="sng">
                <a:solidFill>
                  <a:schemeClr val="accent5"/>
                </a:solidFill>
                <a:hlinkClick r:id="rId4"/>
              </a:rPr>
              <a:t>https://samnewman.io/patterns/architectural/bff/</a:t>
            </a:r>
            <a:r>
              <a:rPr lang="en-GB">
                <a:solidFill>
                  <a:schemeClr val="lt2"/>
                </a:solidFill>
              </a:rPr>
              <a:t> </a:t>
            </a:r>
            <a:endParaRPr/>
          </a:p>
        </p:txBody>
      </p:sp>
      <p:sp>
        <p:nvSpPr>
          <p:cNvPr id="403" name="Shape 403"/>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GB"/>
              <a:t>Backend For Frontend</a:t>
            </a:r>
            <a:endParaRPr/>
          </a:p>
        </p:txBody>
      </p:sp>
      <p:sp>
        <p:nvSpPr>
          <p:cNvPr id="404" name="Shape 404"/>
          <p:cNvSpPr/>
          <p:nvPr/>
        </p:nvSpPr>
        <p:spPr>
          <a:xfrm>
            <a:off x="4727229" y="642791"/>
            <a:ext cx="750900" cy="1086900"/>
          </a:xfrm>
          <a:prstGeom prst="rect">
            <a:avLst/>
          </a:pr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05" name="Shape 405"/>
          <p:cNvSpPr/>
          <p:nvPr/>
        </p:nvSpPr>
        <p:spPr>
          <a:xfrm>
            <a:off x="4780214" y="686957"/>
            <a:ext cx="644700" cy="998400"/>
          </a:xfrm>
          <a:prstGeom prst="rect">
            <a:avLst/>
          </a:prstGeom>
          <a:solidFill>
            <a:srgbClr val="CFE2F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06" name="Shape 406"/>
          <p:cNvSpPr txBox="1"/>
          <p:nvPr/>
        </p:nvSpPr>
        <p:spPr>
          <a:xfrm>
            <a:off x="4510830" y="130350"/>
            <a:ext cx="1183800" cy="432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200"/>
              <a:t>iOS Mobile Client</a:t>
            </a:r>
            <a:endParaRPr sz="1200"/>
          </a:p>
        </p:txBody>
      </p:sp>
      <p:sp>
        <p:nvSpPr>
          <p:cNvPr id="407" name="Shape 407"/>
          <p:cNvSpPr/>
          <p:nvPr/>
        </p:nvSpPr>
        <p:spPr>
          <a:xfrm>
            <a:off x="6350938" y="602998"/>
            <a:ext cx="1136400" cy="636000"/>
          </a:xfrm>
          <a:prstGeom prst="rect">
            <a:avLst/>
          </a:pr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08" name="Shape 408"/>
          <p:cNvSpPr/>
          <p:nvPr/>
        </p:nvSpPr>
        <p:spPr>
          <a:xfrm>
            <a:off x="6396875" y="647174"/>
            <a:ext cx="1051200" cy="539100"/>
          </a:xfrm>
          <a:prstGeom prst="rect">
            <a:avLst/>
          </a:prstGeom>
          <a:solidFill>
            <a:srgbClr val="CFE2F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09" name="Shape 409"/>
          <p:cNvSpPr/>
          <p:nvPr/>
        </p:nvSpPr>
        <p:spPr>
          <a:xfrm>
            <a:off x="6760049" y="1239142"/>
            <a:ext cx="318000" cy="88500"/>
          </a:xfrm>
          <a:prstGeom prst="rect">
            <a:avLst/>
          </a:pr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10" name="Shape 410"/>
          <p:cNvSpPr txBox="1"/>
          <p:nvPr/>
        </p:nvSpPr>
        <p:spPr>
          <a:xfrm>
            <a:off x="6327328" y="130350"/>
            <a:ext cx="1183800" cy="432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200"/>
              <a:t>Desktop </a:t>
            </a:r>
            <a:br>
              <a:rPr lang="en-GB" sz="1200"/>
            </a:br>
            <a:r>
              <a:rPr lang="en-GB" sz="1200"/>
              <a:t>Client</a:t>
            </a:r>
            <a:endParaRPr sz="1200"/>
          </a:p>
        </p:txBody>
      </p:sp>
      <p:sp>
        <p:nvSpPr>
          <p:cNvPr id="411" name="Shape 411"/>
          <p:cNvSpPr/>
          <p:nvPr/>
        </p:nvSpPr>
        <p:spPr>
          <a:xfrm>
            <a:off x="6495086" y="2688746"/>
            <a:ext cx="848100" cy="848100"/>
          </a:xfrm>
          <a:prstGeom prst="rect">
            <a:avLst/>
          </a:prstGeom>
          <a:solidFill>
            <a:srgbClr val="A4C2F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200"/>
              <a:t>Desktop Client</a:t>
            </a:r>
            <a:endParaRPr sz="1200"/>
          </a:p>
          <a:p>
            <a:pPr indent="0" lvl="0" marL="0" rtl="0" algn="ctr">
              <a:spcBef>
                <a:spcPts val="0"/>
              </a:spcBef>
              <a:spcAft>
                <a:spcPts val="0"/>
              </a:spcAft>
              <a:buNone/>
            </a:pPr>
            <a:r>
              <a:rPr lang="en-GB" sz="1200"/>
              <a:t>BFF</a:t>
            </a:r>
            <a:endParaRPr sz="1200"/>
          </a:p>
        </p:txBody>
      </p:sp>
      <p:sp>
        <p:nvSpPr>
          <p:cNvPr id="412" name="Shape 412"/>
          <p:cNvSpPr/>
          <p:nvPr/>
        </p:nvSpPr>
        <p:spPr>
          <a:xfrm>
            <a:off x="4678667" y="2688746"/>
            <a:ext cx="848100" cy="848100"/>
          </a:xfrm>
          <a:prstGeom prst="rect">
            <a:avLst/>
          </a:prstGeom>
          <a:solidFill>
            <a:srgbClr val="A4C2F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200"/>
              <a:t>Mobile</a:t>
            </a:r>
            <a:endParaRPr sz="1200"/>
          </a:p>
          <a:p>
            <a:pPr indent="0" lvl="0" marL="0" rtl="0" algn="ctr">
              <a:spcBef>
                <a:spcPts val="0"/>
              </a:spcBef>
              <a:spcAft>
                <a:spcPts val="0"/>
              </a:spcAft>
              <a:buNone/>
            </a:pPr>
            <a:r>
              <a:rPr lang="en-GB" sz="1200"/>
              <a:t>Client</a:t>
            </a:r>
            <a:endParaRPr sz="1200"/>
          </a:p>
          <a:p>
            <a:pPr indent="0" lvl="0" marL="0" rtl="0" algn="ctr">
              <a:spcBef>
                <a:spcPts val="0"/>
              </a:spcBef>
              <a:spcAft>
                <a:spcPts val="0"/>
              </a:spcAft>
              <a:buNone/>
            </a:pPr>
            <a:r>
              <a:rPr lang="en-GB" sz="1200"/>
              <a:t>BFF</a:t>
            </a:r>
            <a:endParaRPr sz="1200"/>
          </a:p>
        </p:txBody>
      </p:sp>
      <p:sp>
        <p:nvSpPr>
          <p:cNvPr id="413" name="Shape 413"/>
          <p:cNvSpPr/>
          <p:nvPr/>
        </p:nvSpPr>
        <p:spPr>
          <a:xfrm>
            <a:off x="5117152" y="4197916"/>
            <a:ext cx="318000" cy="318300"/>
          </a:xfrm>
          <a:prstGeom prst="ellipse">
            <a:avLst/>
          </a:prstGeom>
          <a:noFill/>
          <a:ln cap="flat" cmpd="sng" w="9525">
            <a:solidFill>
              <a:srgbClr val="000000"/>
            </a:solidFill>
            <a:prstDash val="dash"/>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14" name="Shape 414"/>
          <p:cNvSpPr/>
          <p:nvPr/>
        </p:nvSpPr>
        <p:spPr>
          <a:xfrm>
            <a:off x="6650388" y="4376654"/>
            <a:ext cx="318000" cy="318300"/>
          </a:xfrm>
          <a:prstGeom prst="ellipse">
            <a:avLst/>
          </a:prstGeom>
          <a:noFill/>
          <a:ln cap="flat" cmpd="sng" w="9525">
            <a:solidFill>
              <a:srgbClr val="000000"/>
            </a:solidFill>
            <a:prstDash val="dash"/>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15" name="Shape 415"/>
          <p:cNvSpPr/>
          <p:nvPr/>
        </p:nvSpPr>
        <p:spPr>
          <a:xfrm>
            <a:off x="5976829" y="4694839"/>
            <a:ext cx="318000" cy="318300"/>
          </a:xfrm>
          <a:prstGeom prst="ellipse">
            <a:avLst/>
          </a:prstGeom>
          <a:noFill/>
          <a:ln cap="flat" cmpd="sng" w="9525">
            <a:solidFill>
              <a:srgbClr val="000000"/>
            </a:solidFill>
            <a:prstDash val="dash"/>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416" name="Shape 416"/>
          <p:cNvCxnSpPr>
            <a:stCxn id="412" idx="2"/>
            <a:endCxn id="413" idx="0"/>
          </p:cNvCxnSpPr>
          <p:nvPr/>
        </p:nvCxnSpPr>
        <p:spPr>
          <a:xfrm>
            <a:off x="5102717" y="3536846"/>
            <a:ext cx="173400" cy="661200"/>
          </a:xfrm>
          <a:prstGeom prst="straightConnector1">
            <a:avLst/>
          </a:prstGeom>
          <a:noFill/>
          <a:ln cap="flat" cmpd="sng" w="9525">
            <a:solidFill>
              <a:srgbClr val="000000"/>
            </a:solidFill>
            <a:prstDash val="dash"/>
            <a:round/>
            <a:headEnd len="med" w="med" type="none"/>
            <a:tailEnd len="med" w="med" type="triangle"/>
          </a:ln>
        </p:spPr>
      </p:cxnSp>
      <p:cxnSp>
        <p:nvCxnSpPr>
          <p:cNvPr id="417" name="Shape 417"/>
          <p:cNvCxnSpPr>
            <a:stCxn id="412" idx="2"/>
            <a:endCxn id="414" idx="1"/>
          </p:cNvCxnSpPr>
          <p:nvPr/>
        </p:nvCxnSpPr>
        <p:spPr>
          <a:xfrm>
            <a:off x="5102717" y="3536846"/>
            <a:ext cx="1594200" cy="886500"/>
          </a:xfrm>
          <a:prstGeom prst="straightConnector1">
            <a:avLst/>
          </a:prstGeom>
          <a:noFill/>
          <a:ln cap="flat" cmpd="sng" w="9525">
            <a:solidFill>
              <a:srgbClr val="000000"/>
            </a:solidFill>
            <a:prstDash val="dash"/>
            <a:round/>
            <a:headEnd len="med" w="med" type="none"/>
            <a:tailEnd len="med" w="med" type="triangle"/>
          </a:ln>
        </p:spPr>
      </p:cxnSp>
      <p:cxnSp>
        <p:nvCxnSpPr>
          <p:cNvPr id="418" name="Shape 418"/>
          <p:cNvCxnSpPr>
            <a:stCxn id="411" idx="2"/>
            <a:endCxn id="415" idx="0"/>
          </p:cNvCxnSpPr>
          <p:nvPr/>
        </p:nvCxnSpPr>
        <p:spPr>
          <a:xfrm flipH="1">
            <a:off x="6135836" y="3536846"/>
            <a:ext cx="783300" cy="1158000"/>
          </a:xfrm>
          <a:prstGeom prst="straightConnector1">
            <a:avLst/>
          </a:prstGeom>
          <a:noFill/>
          <a:ln cap="flat" cmpd="sng" w="9525">
            <a:solidFill>
              <a:srgbClr val="000000"/>
            </a:solidFill>
            <a:prstDash val="dash"/>
            <a:round/>
            <a:headEnd len="med" w="med" type="none"/>
            <a:tailEnd len="med" w="med" type="triangle"/>
          </a:ln>
        </p:spPr>
      </p:cxnSp>
      <p:cxnSp>
        <p:nvCxnSpPr>
          <p:cNvPr id="419" name="Shape 419"/>
          <p:cNvCxnSpPr>
            <a:stCxn id="411" idx="2"/>
            <a:endCxn id="414" idx="0"/>
          </p:cNvCxnSpPr>
          <p:nvPr/>
        </p:nvCxnSpPr>
        <p:spPr>
          <a:xfrm flipH="1">
            <a:off x="6809336" y="3536846"/>
            <a:ext cx="109800" cy="839700"/>
          </a:xfrm>
          <a:prstGeom prst="straightConnector1">
            <a:avLst/>
          </a:prstGeom>
          <a:noFill/>
          <a:ln cap="flat" cmpd="sng" w="9525">
            <a:solidFill>
              <a:srgbClr val="000000"/>
            </a:solidFill>
            <a:prstDash val="dash"/>
            <a:round/>
            <a:headEnd len="med" w="med" type="none"/>
            <a:tailEnd len="med" w="med" type="triangle"/>
          </a:ln>
        </p:spPr>
      </p:cxnSp>
      <p:cxnSp>
        <p:nvCxnSpPr>
          <p:cNvPr id="420" name="Shape 420"/>
          <p:cNvCxnSpPr>
            <a:stCxn id="412" idx="2"/>
            <a:endCxn id="415" idx="1"/>
          </p:cNvCxnSpPr>
          <p:nvPr/>
        </p:nvCxnSpPr>
        <p:spPr>
          <a:xfrm>
            <a:off x="5102717" y="3536846"/>
            <a:ext cx="920700" cy="1204500"/>
          </a:xfrm>
          <a:prstGeom prst="straightConnector1">
            <a:avLst/>
          </a:prstGeom>
          <a:noFill/>
          <a:ln cap="flat" cmpd="sng" w="9525">
            <a:solidFill>
              <a:srgbClr val="000000"/>
            </a:solidFill>
            <a:prstDash val="dash"/>
            <a:round/>
            <a:headEnd len="med" w="med" type="none"/>
            <a:tailEnd len="med" w="med" type="triangle"/>
          </a:ln>
        </p:spPr>
      </p:cxnSp>
      <p:cxnSp>
        <p:nvCxnSpPr>
          <p:cNvPr id="421" name="Shape 421"/>
          <p:cNvCxnSpPr/>
          <p:nvPr/>
        </p:nvCxnSpPr>
        <p:spPr>
          <a:xfrm>
            <a:off x="4303175" y="2238645"/>
            <a:ext cx="3869400" cy="0"/>
          </a:xfrm>
          <a:prstGeom prst="straightConnector1">
            <a:avLst/>
          </a:prstGeom>
          <a:noFill/>
          <a:ln cap="flat" cmpd="sng" w="9525">
            <a:solidFill>
              <a:srgbClr val="000000"/>
            </a:solidFill>
            <a:prstDash val="solid"/>
            <a:round/>
            <a:headEnd len="med" w="med" type="none"/>
            <a:tailEnd len="med" w="med" type="none"/>
          </a:ln>
        </p:spPr>
      </p:cxnSp>
      <p:cxnSp>
        <p:nvCxnSpPr>
          <p:cNvPr id="422" name="Shape 422"/>
          <p:cNvCxnSpPr>
            <a:endCxn id="412" idx="0"/>
          </p:cNvCxnSpPr>
          <p:nvPr/>
        </p:nvCxnSpPr>
        <p:spPr>
          <a:xfrm>
            <a:off x="5102717" y="1729346"/>
            <a:ext cx="0" cy="959400"/>
          </a:xfrm>
          <a:prstGeom prst="straightConnector1">
            <a:avLst/>
          </a:prstGeom>
          <a:noFill/>
          <a:ln cap="flat" cmpd="sng" w="9525">
            <a:solidFill>
              <a:srgbClr val="000000"/>
            </a:solidFill>
            <a:prstDash val="solid"/>
            <a:round/>
            <a:headEnd len="med" w="med" type="none"/>
            <a:tailEnd len="med" w="med" type="triangle"/>
          </a:ln>
        </p:spPr>
      </p:cxnSp>
      <p:cxnSp>
        <p:nvCxnSpPr>
          <p:cNvPr id="423" name="Shape 423"/>
          <p:cNvCxnSpPr>
            <a:stCxn id="409" idx="2"/>
            <a:endCxn id="411" idx="0"/>
          </p:cNvCxnSpPr>
          <p:nvPr/>
        </p:nvCxnSpPr>
        <p:spPr>
          <a:xfrm>
            <a:off x="6919049" y="1327642"/>
            <a:ext cx="0" cy="1361100"/>
          </a:xfrm>
          <a:prstGeom prst="straightConnector1">
            <a:avLst/>
          </a:prstGeom>
          <a:noFill/>
          <a:ln cap="flat" cmpd="sng" w="9525">
            <a:solidFill>
              <a:srgbClr val="000000"/>
            </a:solidFill>
            <a:prstDash val="solid"/>
            <a:round/>
            <a:headEnd len="med" w="med" type="none"/>
            <a:tailEnd len="med" w="med" type="triangle"/>
          </a:ln>
        </p:spPr>
      </p:cxnSp>
      <p:sp>
        <p:nvSpPr>
          <p:cNvPr id="424" name="Shape 424"/>
          <p:cNvSpPr/>
          <p:nvPr/>
        </p:nvSpPr>
        <p:spPr>
          <a:xfrm>
            <a:off x="4943725" y="647178"/>
            <a:ext cx="318000" cy="133800"/>
          </a:xfrm>
          <a:prstGeom prst="roundRect">
            <a:avLst>
              <a:gd fmla="val 16667" name="adj"/>
            </a:avLst>
          </a:pr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8" name="Shape 428"/>
        <p:cNvGrpSpPr/>
        <p:nvPr/>
      </p:nvGrpSpPr>
      <p:grpSpPr>
        <a:xfrm>
          <a:off x="0" y="0"/>
          <a:ext cx="0" cy="0"/>
          <a:chOff x="0" y="0"/>
          <a:chExt cx="0" cy="0"/>
        </a:xfrm>
      </p:grpSpPr>
      <p:sp>
        <p:nvSpPr>
          <p:cNvPr id="429" name="Shape 429"/>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GB"/>
              <a:t>Micro-frontends</a:t>
            </a:r>
            <a:endParaRPr/>
          </a:p>
        </p:txBody>
      </p:sp>
      <p:sp>
        <p:nvSpPr>
          <p:cNvPr id="430" name="Shape 430"/>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p>
            <a:pPr indent="0" lvl="0" marL="0" rtl="0">
              <a:spcBef>
                <a:spcPts val="0"/>
              </a:spcBef>
              <a:spcAft>
                <a:spcPts val="1600"/>
              </a:spcAft>
              <a:buNone/>
            </a:pPr>
            <a:r>
              <a:rPr lang="en-GB" sz="1400"/>
              <a:t>WebComponents + BFF</a:t>
            </a:r>
            <a:endParaRPr sz="1400"/>
          </a:p>
        </p:txBody>
      </p:sp>
      <p:pic>
        <p:nvPicPr>
          <p:cNvPr id="431" name="Shape 431"/>
          <p:cNvPicPr preferRelativeResize="0"/>
          <p:nvPr/>
        </p:nvPicPr>
        <p:blipFill>
          <a:blip r:embed="rId4">
            <a:alphaModFix/>
          </a:blip>
          <a:stretch>
            <a:fillRect/>
          </a:stretch>
        </p:blipFill>
        <p:spPr>
          <a:xfrm>
            <a:off x="4405978" y="152400"/>
            <a:ext cx="3723421" cy="4838699"/>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5" name="Shape 435"/>
        <p:cNvGrpSpPr/>
        <p:nvPr/>
      </p:nvGrpSpPr>
      <p:grpSpPr>
        <a:xfrm>
          <a:off x="0" y="0"/>
          <a:ext cx="0" cy="0"/>
          <a:chOff x="0" y="0"/>
          <a:chExt cx="0" cy="0"/>
        </a:xfrm>
      </p:grpSpPr>
      <p:sp>
        <p:nvSpPr>
          <p:cNvPr id="436" name="Shape 436"/>
          <p:cNvSpPr/>
          <p:nvPr/>
        </p:nvSpPr>
        <p:spPr>
          <a:xfrm>
            <a:off x="2626450" y="1838350"/>
            <a:ext cx="4120500" cy="1670400"/>
          </a:xfrm>
          <a:prstGeom prst="rect">
            <a:avLst/>
          </a:prstGeom>
          <a:noFill/>
          <a:ln cap="flat" cmpd="sng" w="9525">
            <a:solidFill>
              <a:srgbClr val="666666"/>
            </a:solidFill>
            <a:prstDash val="lgDash"/>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37" name="Shape 437"/>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rPr lang="en-GB"/>
              <a:t>Logical architecture</a:t>
            </a:r>
            <a:endParaRPr/>
          </a:p>
        </p:txBody>
      </p:sp>
      <p:sp>
        <p:nvSpPr>
          <p:cNvPr id="438" name="Shape 438"/>
          <p:cNvSpPr/>
          <p:nvPr/>
        </p:nvSpPr>
        <p:spPr>
          <a:xfrm>
            <a:off x="158762" y="2292393"/>
            <a:ext cx="1728900" cy="762300"/>
          </a:xfrm>
          <a:prstGeom prst="rect">
            <a:avLst/>
          </a:prstGeom>
          <a:solidFill>
            <a:srgbClr val="CFE2F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sz="1200"/>
              <a:t>ccc-application-</a:t>
            </a:r>
            <a:r>
              <a:rPr b="1" lang="en-GB" sz="1200"/>
              <a:t>[ver]</a:t>
            </a:r>
            <a:endParaRPr b="1" sz="1200"/>
          </a:p>
        </p:txBody>
      </p:sp>
      <p:sp>
        <p:nvSpPr>
          <p:cNvPr id="439" name="Shape 439"/>
          <p:cNvSpPr/>
          <p:nvPr/>
        </p:nvSpPr>
        <p:spPr>
          <a:xfrm>
            <a:off x="2677598" y="2292393"/>
            <a:ext cx="1728900" cy="762300"/>
          </a:xfrm>
          <a:prstGeom prst="rect">
            <a:avLst/>
          </a:prstGeom>
          <a:solidFill>
            <a:srgbClr val="93C47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sz="1200"/>
              <a:t>reusable-comp-</a:t>
            </a:r>
            <a:r>
              <a:rPr b="1" lang="en-GB" sz="1200"/>
              <a:t>[ver]</a:t>
            </a:r>
            <a:endParaRPr b="1" sz="1200"/>
          </a:p>
        </p:txBody>
      </p:sp>
      <p:sp>
        <p:nvSpPr>
          <p:cNvPr id="440" name="Shape 440"/>
          <p:cNvSpPr/>
          <p:nvPr/>
        </p:nvSpPr>
        <p:spPr>
          <a:xfrm>
            <a:off x="4966969" y="2292393"/>
            <a:ext cx="1728900" cy="762300"/>
          </a:xfrm>
          <a:prstGeom prst="rect">
            <a:avLst/>
          </a:prstGeom>
          <a:solidFill>
            <a:srgbClr val="CFE2F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sz="1200"/>
              <a:t>comp-service-</a:t>
            </a:r>
            <a:r>
              <a:rPr b="1" lang="en-GB" sz="1200"/>
              <a:t>[ver]</a:t>
            </a:r>
            <a:endParaRPr b="1" sz="1200"/>
          </a:p>
        </p:txBody>
      </p:sp>
      <p:sp>
        <p:nvSpPr>
          <p:cNvPr id="441" name="Shape 441"/>
          <p:cNvSpPr/>
          <p:nvPr/>
        </p:nvSpPr>
        <p:spPr>
          <a:xfrm>
            <a:off x="7256343" y="2292393"/>
            <a:ext cx="1728900" cy="762300"/>
          </a:xfrm>
          <a:prstGeom prst="rect">
            <a:avLst/>
          </a:prstGeom>
          <a:solidFill>
            <a:srgbClr val="CFE2F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sz="1200"/>
              <a:t>Service-2</a:t>
            </a:r>
            <a:endParaRPr b="1" sz="1200"/>
          </a:p>
        </p:txBody>
      </p:sp>
      <p:sp>
        <p:nvSpPr>
          <p:cNvPr id="442" name="Shape 442"/>
          <p:cNvSpPr/>
          <p:nvPr/>
        </p:nvSpPr>
        <p:spPr>
          <a:xfrm>
            <a:off x="7256343" y="988325"/>
            <a:ext cx="1728900" cy="762300"/>
          </a:xfrm>
          <a:prstGeom prst="rect">
            <a:avLst/>
          </a:prstGeom>
          <a:solidFill>
            <a:srgbClr val="CFE2F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sz="1200"/>
              <a:t>Service-1</a:t>
            </a:r>
            <a:endParaRPr b="1" sz="1200"/>
          </a:p>
        </p:txBody>
      </p:sp>
      <p:sp>
        <p:nvSpPr>
          <p:cNvPr id="443" name="Shape 443"/>
          <p:cNvSpPr/>
          <p:nvPr/>
        </p:nvSpPr>
        <p:spPr>
          <a:xfrm>
            <a:off x="7256343" y="3596462"/>
            <a:ext cx="1728900" cy="762300"/>
          </a:xfrm>
          <a:prstGeom prst="rect">
            <a:avLst/>
          </a:prstGeom>
          <a:solidFill>
            <a:srgbClr val="CFE2F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sz="1200"/>
              <a:t>Service-3</a:t>
            </a:r>
            <a:endParaRPr b="1" sz="1200"/>
          </a:p>
        </p:txBody>
      </p:sp>
      <p:cxnSp>
        <p:nvCxnSpPr>
          <p:cNvPr id="444" name="Shape 444"/>
          <p:cNvCxnSpPr>
            <a:stCxn id="440" idx="3"/>
            <a:endCxn id="441" idx="1"/>
          </p:cNvCxnSpPr>
          <p:nvPr/>
        </p:nvCxnSpPr>
        <p:spPr>
          <a:xfrm>
            <a:off x="6695869" y="2673543"/>
            <a:ext cx="560400" cy="0"/>
          </a:xfrm>
          <a:prstGeom prst="straightConnector1">
            <a:avLst/>
          </a:prstGeom>
          <a:noFill/>
          <a:ln cap="flat" cmpd="sng" w="9525">
            <a:solidFill>
              <a:srgbClr val="000000"/>
            </a:solidFill>
            <a:prstDash val="solid"/>
            <a:round/>
            <a:headEnd len="med" w="med" type="none"/>
            <a:tailEnd len="med" w="med" type="triangle"/>
          </a:ln>
        </p:spPr>
      </p:cxnSp>
      <p:cxnSp>
        <p:nvCxnSpPr>
          <p:cNvPr id="445" name="Shape 445"/>
          <p:cNvCxnSpPr>
            <a:stCxn id="439" idx="3"/>
            <a:endCxn id="440" idx="1"/>
          </p:cNvCxnSpPr>
          <p:nvPr/>
        </p:nvCxnSpPr>
        <p:spPr>
          <a:xfrm>
            <a:off x="4406498" y="2673543"/>
            <a:ext cx="560400" cy="0"/>
          </a:xfrm>
          <a:prstGeom prst="straightConnector1">
            <a:avLst/>
          </a:prstGeom>
          <a:noFill/>
          <a:ln cap="flat" cmpd="sng" w="9525">
            <a:solidFill>
              <a:srgbClr val="000000"/>
            </a:solidFill>
            <a:prstDash val="solid"/>
            <a:round/>
            <a:headEnd len="med" w="med" type="none"/>
            <a:tailEnd len="med" w="med" type="triangle"/>
          </a:ln>
        </p:spPr>
      </p:cxnSp>
      <p:sp>
        <p:nvSpPr>
          <p:cNvPr id="446" name="Shape 446"/>
          <p:cNvSpPr txBox="1"/>
          <p:nvPr/>
        </p:nvSpPr>
        <p:spPr>
          <a:xfrm>
            <a:off x="4406460" y="2393104"/>
            <a:ext cx="560700" cy="28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900"/>
              <a:t>Invoke</a:t>
            </a:r>
            <a:endParaRPr sz="900"/>
          </a:p>
        </p:txBody>
      </p:sp>
      <p:cxnSp>
        <p:nvCxnSpPr>
          <p:cNvPr id="447" name="Shape 447"/>
          <p:cNvCxnSpPr>
            <a:stCxn id="438" idx="3"/>
            <a:endCxn id="439" idx="1"/>
          </p:cNvCxnSpPr>
          <p:nvPr/>
        </p:nvCxnSpPr>
        <p:spPr>
          <a:xfrm>
            <a:off x="1887662" y="2673543"/>
            <a:ext cx="789900" cy="0"/>
          </a:xfrm>
          <a:prstGeom prst="straightConnector1">
            <a:avLst/>
          </a:prstGeom>
          <a:noFill/>
          <a:ln cap="flat" cmpd="sng" w="9525">
            <a:solidFill>
              <a:srgbClr val="000000"/>
            </a:solidFill>
            <a:prstDash val="solid"/>
            <a:round/>
            <a:headEnd len="med" w="med" type="none"/>
            <a:tailEnd len="med" w="med" type="triangle"/>
          </a:ln>
        </p:spPr>
      </p:cxnSp>
      <p:sp>
        <p:nvSpPr>
          <p:cNvPr id="448" name="Shape 448"/>
          <p:cNvSpPr txBox="1"/>
          <p:nvPr/>
        </p:nvSpPr>
        <p:spPr>
          <a:xfrm>
            <a:off x="1887775" y="2292400"/>
            <a:ext cx="789900" cy="381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900"/>
              <a:t>Launch &amp; Configure</a:t>
            </a:r>
            <a:endParaRPr sz="900"/>
          </a:p>
        </p:txBody>
      </p:sp>
      <p:sp>
        <p:nvSpPr>
          <p:cNvPr id="449" name="Shape 449"/>
          <p:cNvSpPr txBox="1"/>
          <p:nvPr/>
        </p:nvSpPr>
        <p:spPr>
          <a:xfrm>
            <a:off x="6695825" y="2399943"/>
            <a:ext cx="560700" cy="28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1000"/>
              <a:t>Invoke</a:t>
            </a:r>
            <a:endParaRPr sz="1000"/>
          </a:p>
        </p:txBody>
      </p:sp>
      <p:cxnSp>
        <p:nvCxnSpPr>
          <p:cNvPr id="450" name="Shape 450"/>
          <p:cNvCxnSpPr>
            <a:stCxn id="440" idx="3"/>
            <a:endCxn id="442" idx="1"/>
          </p:cNvCxnSpPr>
          <p:nvPr/>
        </p:nvCxnSpPr>
        <p:spPr>
          <a:xfrm flipH="1" rot="10800000">
            <a:off x="6695869" y="1369443"/>
            <a:ext cx="560400" cy="1304100"/>
          </a:xfrm>
          <a:prstGeom prst="straightConnector1">
            <a:avLst/>
          </a:prstGeom>
          <a:noFill/>
          <a:ln cap="flat" cmpd="sng" w="9525">
            <a:solidFill>
              <a:srgbClr val="000000"/>
            </a:solidFill>
            <a:prstDash val="solid"/>
            <a:round/>
            <a:headEnd len="med" w="med" type="none"/>
            <a:tailEnd len="med" w="med" type="triangle"/>
          </a:ln>
        </p:spPr>
      </p:cxnSp>
      <p:cxnSp>
        <p:nvCxnSpPr>
          <p:cNvPr id="451" name="Shape 451"/>
          <p:cNvCxnSpPr>
            <a:stCxn id="440" idx="3"/>
            <a:endCxn id="443" idx="1"/>
          </p:cNvCxnSpPr>
          <p:nvPr/>
        </p:nvCxnSpPr>
        <p:spPr>
          <a:xfrm>
            <a:off x="6695869" y="2673543"/>
            <a:ext cx="560400" cy="1304100"/>
          </a:xfrm>
          <a:prstGeom prst="straightConnector1">
            <a:avLst/>
          </a:prstGeom>
          <a:noFill/>
          <a:ln cap="flat" cmpd="sng" w="9525">
            <a:solidFill>
              <a:srgbClr val="000000"/>
            </a:solidFill>
            <a:prstDash val="solid"/>
            <a:round/>
            <a:headEnd len="med" w="med" type="none"/>
            <a:tailEnd len="med" w="med" type="triangle"/>
          </a:ln>
        </p:spPr>
      </p:cxn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5" name="Shape 455"/>
        <p:cNvGrpSpPr/>
        <p:nvPr/>
      </p:nvGrpSpPr>
      <p:grpSpPr>
        <a:xfrm>
          <a:off x="0" y="0"/>
          <a:ext cx="0" cy="0"/>
          <a:chOff x="0" y="0"/>
          <a:chExt cx="0" cy="0"/>
        </a:xfrm>
      </p:grpSpPr>
      <p:sp>
        <p:nvSpPr>
          <p:cNvPr id="456" name="Shape 45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rPr lang="en-GB"/>
              <a:t>Maybe almost Micro-frontends</a:t>
            </a:r>
            <a:endParaRPr/>
          </a:p>
        </p:txBody>
      </p:sp>
      <p:sp>
        <p:nvSpPr>
          <p:cNvPr id="457" name="Shape 457"/>
          <p:cNvSpPr txBox="1"/>
          <p:nvPr>
            <p:ph idx="4294967295" type="body"/>
          </p:nvPr>
        </p:nvSpPr>
        <p:spPr>
          <a:xfrm>
            <a:off x="471900" y="1536275"/>
            <a:ext cx="8222100" cy="231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solidFill>
                  <a:srgbClr val="434343"/>
                </a:solidFill>
              </a:rPr>
              <a:t>“I</a:t>
            </a:r>
            <a:r>
              <a:rPr lang="en-GB">
                <a:solidFill>
                  <a:srgbClr val="434343"/>
                </a:solidFill>
              </a:rPr>
              <a:t>n this approach, the web application is broken down into its features, and each feature is owned, frontend to backend, by a different team. This ensures that every feature is developed, tested and deployed independently from other features. </a:t>
            </a:r>
            <a:endParaRPr>
              <a:solidFill>
                <a:srgbClr val="434343"/>
              </a:solidFill>
            </a:endParaRPr>
          </a:p>
          <a:p>
            <a:pPr indent="0" lvl="0" marL="0">
              <a:spcBef>
                <a:spcPts val="1600"/>
              </a:spcBef>
              <a:spcAft>
                <a:spcPts val="1600"/>
              </a:spcAft>
              <a:buNone/>
            </a:pPr>
            <a:r>
              <a:rPr lang="en-GB">
                <a:solidFill>
                  <a:srgbClr val="434343"/>
                </a:solidFill>
              </a:rPr>
              <a:t>Multiple techniques exist to recombine the features — sometimes as pages, sometimes as components — into a cohesive user experience.”</a:t>
            </a:r>
            <a:endParaRPr>
              <a:solidFill>
                <a:srgbClr val="434343"/>
              </a:solidFill>
            </a:endParaRPr>
          </a:p>
        </p:txBody>
      </p:sp>
      <p:sp>
        <p:nvSpPr>
          <p:cNvPr id="458" name="Shape 458"/>
          <p:cNvSpPr txBox="1"/>
          <p:nvPr>
            <p:ph idx="4294967295" type="body"/>
          </p:nvPr>
        </p:nvSpPr>
        <p:spPr>
          <a:xfrm>
            <a:off x="460950" y="4519025"/>
            <a:ext cx="8222100" cy="373800"/>
          </a:xfrm>
          <a:prstGeom prst="rect">
            <a:avLst/>
          </a:prstGeom>
        </p:spPr>
        <p:txBody>
          <a:bodyPr anchorCtr="0" anchor="t" bIns="91425" lIns="91425" spcFirstLastPara="1" rIns="91425" wrap="square" tIns="91425">
            <a:noAutofit/>
          </a:bodyPr>
          <a:lstStyle/>
          <a:p>
            <a:pPr indent="0" lvl="0" marL="0" rtl="0">
              <a:spcBef>
                <a:spcPts val="0"/>
              </a:spcBef>
              <a:spcAft>
                <a:spcPts val="1600"/>
              </a:spcAft>
              <a:buNone/>
            </a:pPr>
            <a:r>
              <a:rPr lang="en-GB" sz="1200"/>
              <a:t>Thoughtworks tags this as </a:t>
            </a:r>
            <a:r>
              <a:rPr lang="en-GB" sz="1200"/>
              <a:t>Trial </a:t>
            </a:r>
            <a:r>
              <a:rPr lang="en-GB" sz="1200" u="sng">
                <a:solidFill>
                  <a:schemeClr val="hlink"/>
                </a:solidFill>
                <a:hlinkClick r:id="rId3"/>
              </a:rPr>
              <a:t>https://www.thoughtworks.com/radar/techniques/micro-frontends</a:t>
            </a:r>
            <a:r>
              <a:rPr lang="en-GB" sz="1200"/>
              <a:t> </a:t>
            </a:r>
            <a:endParaRPr sz="1200"/>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2" name="Shape 462"/>
        <p:cNvGrpSpPr/>
        <p:nvPr/>
      </p:nvGrpSpPr>
      <p:grpSpPr>
        <a:xfrm>
          <a:off x="0" y="0"/>
          <a:ext cx="0" cy="0"/>
          <a:chOff x="0" y="0"/>
          <a:chExt cx="0" cy="0"/>
        </a:xfrm>
      </p:grpSpPr>
      <p:sp>
        <p:nvSpPr>
          <p:cNvPr id="463" name="Shape 463"/>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GB" sz="3600"/>
              <a:t>Opportunities</a:t>
            </a:r>
            <a:endParaRPr sz="3600"/>
          </a:p>
        </p:txBody>
      </p:sp>
      <p:sp>
        <p:nvSpPr>
          <p:cNvPr id="464" name="Shape 464"/>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330200" lvl="0" marL="457200" rtl="0">
              <a:spcBef>
                <a:spcPts val="0"/>
              </a:spcBef>
              <a:spcAft>
                <a:spcPts val="0"/>
              </a:spcAft>
              <a:buSzPts val="1600"/>
              <a:buChar char="●"/>
            </a:pPr>
            <a:r>
              <a:rPr lang="en-GB" sz="1600"/>
              <a:t>Glimmer can bundle multiple WebComponents in the same file</a:t>
            </a:r>
            <a:endParaRPr sz="1600"/>
          </a:p>
          <a:p>
            <a:pPr indent="-330200" lvl="0" marL="457200" rtl="0">
              <a:spcBef>
                <a:spcPts val="0"/>
              </a:spcBef>
              <a:spcAft>
                <a:spcPts val="0"/>
              </a:spcAft>
              <a:buSzPts val="1600"/>
              <a:buChar char="●"/>
            </a:pPr>
            <a:r>
              <a:rPr lang="en-GB" sz="1600"/>
              <a:t>Serverless computing / FASS</a:t>
            </a:r>
            <a:endParaRPr sz="1600"/>
          </a:p>
          <a:p>
            <a:pPr indent="-330200" lvl="0" marL="457200" rtl="0">
              <a:spcBef>
                <a:spcPts val="0"/>
              </a:spcBef>
              <a:spcAft>
                <a:spcPts val="0"/>
              </a:spcAft>
              <a:buSzPts val="1600"/>
              <a:buChar char="●"/>
            </a:pPr>
            <a:r>
              <a:rPr lang="en-GB" sz="1600"/>
              <a:t>Full-stack development of application parts</a:t>
            </a:r>
            <a:endParaRPr sz="1600"/>
          </a:p>
          <a:p>
            <a:pPr indent="-330200" lvl="0" marL="457200" rtl="0">
              <a:spcBef>
                <a:spcPts val="0"/>
              </a:spcBef>
              <a:spcAft>
                <a:spcPts val="0"/>
              </a:spcAft>
              <a:buSzPts val="1600"/>
              <a:buChar char="●"/>
            </a:pPr>
            <a:r>
              <a:rPr lang="en-GB" sz="1600"/>
              <a:t>...</a:t>
            </a:r>
            <a:endParaRPr sz="1600"/>
          </a:p>
        </p:txBody>
      </p:sp>
      <p:sp>
        <p:nvSpPr>
          <p:cNvPr id="465" name="Shape 465"/>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9" name="Shape 469"/>
        <p:cNvGrpSpPr/>
        <p:nvPr/>
      </p:nvGrpSpPr>
      <p:grpSpPr>
        <a:xfrm>
          <a:off x="0" y="0"/>
          <a:ext cx="0" cy="0"/>
          <a:chOff x="0" y="0"/>
          <a:chExt cx="0" cy="0"/>
        </a:xfrm>
      </p:grpSpPr>
      <p:sp>
        <p:nvSpPr>
          <p:cNvPr id="470" name="Shape 470"/>
          <p:cNvSpPr txBox="1"/>
          <p:nvPr>
            <p:ph type="title"/>
          </p:nvPr>
        </p:nvSpPr>
        <p:spPr>
          <a:xfrm>
            <a:off x="475500" y="1258525"/>
            <a:ext cx="8222100" cy="19635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GB" sz="3600">
                <a:solidFill>
                  <a:srgbClr val="FFFFFF"/>
                </a:solidFill>
              </a:rPr>
              <a:t>Showcase</a:t>
            </a:r>
            <a:r>
              <a:rPr lang="en-GB" sz="3600">
                <a:solidFill>
                  <a:srgbClr val="FFFFFF"/>
                </a:solidFill>
              </a:rPr>
              <a:t>?</a:t>
            </a:r>
            <a:endParaRPr sz="3600">
              <a:solidFill>
                <a:srgbClr val="FFFFFF"/>
              </a:solidFill>
            </a:endParaRPr>
          </a:p>
        </p:txBody>
      </p:sp>
      <p:sp>
        <p:nvSpPr>
          <p:cNvPr id="471" name="Shape 471"/>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p>
            <a:pPr indent="0" lvl="0" marL="0" rtl="0">
              <a:spcBef>
                <a:spcPts val="0"/>
              </a:spcBef>
              <a:spcAft>
                <a:spcPts val="1600"/>
              </a:spcAft>
              <a:buNone/>
            </a:pPr>
            <a:r>
              <a:rPr lang="en-GB">
                <a:solidFill>
                  <a:srgbClr val="D9D9D9"/>
                </a:solidFill>
              </a:rPr>
              <a:t>Using</a:t>
            </a:r>
            <a:r>
              <a:rPr lang="en-GB"/>
              <a:t> </a:t>
            </a:r>
            <a:r>
              <a:rPr lang="en-GB" u="sng">
                <a:solidFill>
                  <a:schemeClr val="hlink"/>
                </a:solidFill>
                <a:hlinkClick r:id="rId3"/>
              </a:rPr>
              <a:t>https://github.com/puikinsh/sufee-admin-dashboard</a:t>
            </a:r>
            <a:r>
              <a:rPr lang="en-GB"/>
              <a:t>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83" name="Shape 83"/>
        <p:cNvGrpSpPr/>
        <p:nvPr/>
      </p:nvGrpSpPr>
      <p:grpSpPr>
        <a:xfrm>
          <a:off x="0" y="0"/>
          <a:ext cx="0" cy="0"/>
          <a:chOff x="0" y="0"/>
          <a:chExt cx="0" cy="0"/>
        </a:xfrm>
      </p:grpSpPr>
      <p:pic>
        <p:nvPicPr>
          <p:cNvPr id="84" name="Shape 84"/>
          <p:cNvPicPr preferRelativeResize="0"/>
          <p:nvPr/>
        </p:nvPicPr>
        <p:blipFill>
          <a:blip r:embed="rId3">
            <a:alphaModFix/>
          </a:blip>
          <a:stretch>
            <a:fillRect/>
          </a:stretch>
        </p:blipFill>
        <p:spPr>
          <a:xfrm>
            <a:off x="0" y="0"/>
            <a:ext cx="9144000" cy="3948104"/>
          </a:xfrm>
          <a:prstGeom prst="rect">
            <a:avLst/>
          </a:prstGeom>
          <a:noFill/>
          <a:ln>
            <a:noFill/>
          </a:ln>
        </p:spPr>
      </p:pic>
      <p:pic>
        <p:nvPicPr>
          <p:cNvPr id="85" name="Shape 85"/>
          <p:cNvPicPr preferRelativeResize="0"/>
          <p:nvPr/>
        </p:nvPicPr>
        <p:blipFill>
          <a:blip r:embed="rId4">
            <a:alphaModFix/>
          </a:blip>
          <a:stretch>
            <a:fillRect/>
          </a:stretch>
        </p:blipFill>
        <p:spPr>
          <a:xfrm>
            <a:off x="1008525" y="3003300"/>
            <a:ext cx="3924701" cy="2140199"/>
          </a:xfrm>
          <a:prstGeom prst="rect">
            <a:avLst/>
          </a:prstGeom>
          <a:noFill/>
          <a:ln>
            <a:noFill/>
          </a:ln>
        </p:spPr>
      </p:pic>
      <p:pic>
        <p:nvPicPr>
          <p:cNvPr id="86" name="Shape 86"/>
          <p:cNvPicPr preferRelativeResize="0"/>
          <p:nvPr/>
        </p:nvPicPr>
        <p:blipFill>
          <a:blip r:embed="rId5">
            <a:alphaModFix/>
          </a:blip>
          <a:stretch>
            <a:fillRect/>
          </a:stretch>
        </p:blipFill>
        <p:spPr>
          <a:xfrm>
            <a:off x="4933225" y="2096300"/>
            <a:ext cx="2690674" cy="3047200"/>
          </a:xfrm>
          <a:prstGeom prst="rect">
            <a:avLst/>
          </a:prstGeom>
          <a:noFill/>
          <a:ln>
            <a:noFill/>
          </a:ln>
        </p:spPr>
      </p:pic>
      <p:sp>
        <p:nvSpPr>
          <p:cNvPr id="87" name="Shape 87"/>
          <p:cNvSpPr txBox="1"/>
          <p:nvPr/>
        </p:nvSpPr>
        <p:spPr>
          <a:xfrm>
            <a:off x="0" y="4740100"/>
            <a:ext cx="9144000" cy="403200"/>
          </a:xfrm>
          <a:prstGeom prst="rect">
            <a:avLst/>
          </a:prstGeom>
          <a:solidFill>
            <a:srgbClr val="FFFFFF"/>
          </a:solidFill>
          <a:ln>
            <a:noFill/>
          </a:ln>
        </p:spPr>
        <p:txBody>
          <a:bodyPr anchorCtr="0" anchor="ctr" bIns="91425" lIns="91425" spcFirstLastPara="1" rIns="91425" wrap="square" tIns="91425">
            <a:noAutofit/>
          </a:bodyPr>
          <a:lstStyle/>
          <a:p>
            <a:pPr indent="0" lvl="0" marL="0" algn="ctr">
              <a:spcBef>
                <a:spcPts val="0"/>
              </a:spcBef>
              <a:spcAft>
                <a:spcPts val="0"/>
              </a:spcAft>
              <a:buNone/>
            </a:pPr>
            <a:r>
              <a:rPr lang="en-GB" sz="700" u="sng">
                <a:solidFill>
                  <a:schemeClr val="hlink"/>
                </a:solidFill>
                <a:hlinkClick r:id="rId6"/>
              </a:rPr>
              <a:t>https://en.wikipedia.org/wiki/Odysseus#/media/File:Arnold_B%C3%B6cklin_-_Odysseus_and_Polyphemus.jpg</a:t>
            </a:r>
            <a:r>
              <a:rPr lang="en-GB" sz="700"/>
              <a:t> </a:t>
            </a:r>
            <a:endParaRPr sz="700"/>
          </a:p>
          <a:p>
            <a:pPr indent="0" lvl="0" marL="0" algn="ctr">
              <a:spcBef>
                <a:spcPts val="0"/>
              </a:spcBef>
              <a:spcAft>
                <a:spcPts val="0"/>
              </a:spcAft>
              <a:buNone/>
            </a:pPr>
            <a:r>
              <a:rPr lang="en-GB" sz="700"/>
              <a:t>Odysseus and the</a:t>
            </a:r>
            <a:r>
              <a:rPr lang="en-GB" sz="700">
                <a:uFill>
                  <a:noFill/>
                </a:uFill>
                <a:hlinkClick r:id="rId7"/>
              </a:rPr>
              <a:t> </a:t>
            </a:r>
            <a:r>
              <a:rPr lang="en-GB" sz="700" u="sng">
                <a:solidFill>
                  <a:schemeClr val="hlink"/>
                </a:solidFill>
                <a:hlinkClick r:id="rId8"/>
              </a:rPr>
              <a:t>Sirens</a:t>
            </a:r>
            <a:r>
              <a:rPr lang="en-GB" sz="700"/>
              <a:t>,</a:t>
            </a:r>
            <a:r>
              <a:rPr lang="en-GB" sz="700">
                <a:uFill>
                  <a:noFill/>
                </a:uFill>
                <a:hlinkClick r:id="rId9"/>
              </a:rPr>
              <a:t> </a:t>
            </a:r>
            <a:r>
              <a:rPr lang="en-GB" sz="700" u="sng">
                <a:solidFill>
                  <a:schemeClr val="hlink"/>
                </a:solidFill>
                <a:hlinkClick r:id="rId10"/>
              </a:rPr>
              <a:t>Ulixes</a:t>
            </a:r>
            <a:r>
              <a:rPr lang="en-GB" sz="700">
                <a:uFill>
                  <a:noFill/>
                </a:uFill>
                <a:hlinkClick r:id="rId11"/>
              </a:rPr>
              <a:t> </a:t>
            </a:r>
            <a:r>
              <a:rPr lang="en-GB" sz="700" u="sng">
                <a:solidFill>
                  <a:schemeClr val="hlink"/>
                </a:solidFill>
                <a:hlinkClick r:id="rId12"/>
              </a:rPr>
              <a:t>mosaic</a:t>
            </a:r>
            <a:r>
              <a:rPr lang="en-GB" sz="700"/>
              <a:t> at the</a:t>
            </a:r>
            <a:r>
              <a:rPr lang="en-GB" sz="700">
                <a:uFill>
                  <a:noFill/>
                </a:uFill>
                <a:hlinkClick r:id="rId13"/>
              </a:rPr>
              <a:t> </a:t>
            </a:r>
            <a:r>
              <a:rPr lang="en-GB" sz="700" u="sng">
                <a:solidFill>
                  <a:schemeClr val="hlink"/>
                </a:solidFill>
                <a:hlinkClick r:id="rId14"/>
              </a:rPr>
              <a:t>Bardo National Museum</a:t>
            </a:r>
            <a:r>
              <a:rPr lang="en-GB" sz="700"/>
              <a:t> in</a:t>
            </a:r>
            <a:r>
              <a:rPr lang="en-GB" sz="700">
                <a:uFill>
                  <a:noFill/>
                </a:uFill>
                <a:hlinkClick r:id="rId15"/>
              </a:rPr>
              <a:t> </a:t>
            </a:r>
            <a:r>
              <a:rPr lang="en-GB" sz="700" u="sng">
                <a:solidFill>
                  <a:schemeClr val="hlink"/>
                </a:solidFill>
                <a:hlinkClick r:id="rId16"/>
              </a:rPr>
              <a:t>Tunis</a:t>
            </a:r>
            <a:r>
              <a:rPr lang="en-GB" sz="700"/>
              <a:t>, Tunisia, 2nd century AD</a:t>
            </a:r>
            <a:endParaRPr sz="700"/>
          </a:p>
          <a:p>
            <a:pPr indent="0" lvl="0" marL="0" rtl="0" algn="ctr">
              <a:spcBef>
                <a:spcPts val="0"/>
              </a:spcBef>
              <a:spcAft>
                <a:spcPts val="0"/>
              </a:spcAft>
              <a:buNone/>
            </a:pPr>
            <a:r>
              <a:rPr lang="en-GB" sz="700"/>
              <a:t>Odysseus' ship passing between the six-headed monster</a:t>
            </a:r>
            <a:r>
              <a:rPr lang="en-GB" sz="700">
                <a:uFill>
                  <a:noFill/>
                </a:uFill>
                <a:hlinkClick r:id="rId17"/>
              </a:rPr>
              <a:t> </a:t>
            </a:r>
            <a:r>
              <a:rPr lang="en-GB" sz="700" u="sng">
                <a:solidFill>
                  <a:schemeClr val="hlink"/>
                </a:solidFill>
                <a:hlinkClick r:id="rId18"/>
              </a:rPr>
              <a:t>Scylla</a:t>
            </a:r>
            <a:r>
              <a:rPr lang="en-GB" sz="700"/>
              <a:t> and the whirlpool</a:t>
            </a:r>
            <a:r>
              <a:rPr lang="en-GB" sz="700">
                <a:uFill>
                  <a:noFill/>
                </a:uFill>
                <a:hlinkClick r:id="rId19"/>
              </a:rPr>
              <a:t> </a:t>
            </a:r>
            <a:r>
              <a:rPr lang="en-GB" sz="700" u="sng">
                <a:solidFill>
                  <a:schemeClr val="hlink"/>
                </a:solidFill>
                <a:hlinkClick r:id="rId20"/>
              </a:rPr>
              <a:t>Charybdis</a:t>
            </a:r>
            <a:r>
              <a:rPr lang="en-GB" sz="700"/>
              <a:t>, from a</a:t>
            </a:r>
            <a:r>
              <a:rPr lang="en-GB" sz="700">
                <a:uFill>
                  <a:noFill/>
                </a:uFill>
                <a:hlinkClick r:id="rId21"/>
              </a:rPr>
              <a:t> </a:t>
            </a:r>
            <a:r>
              <a:rPr lang="en-GB" sz="700" u="sng">
                <a:solidFill>
                  <a:schemeClr val="hlink"/>
                </a:solidFill>
                <a:hlinkClick r:id="rId22"/>
              </a:rPr>
              <a:t>fresco</a:t>
            </a:r>
            <a:r>
              <a:rPr lang="en-GB" sz="700"/>
              <a:t> by</a:t>
            </a:r>
            <a:r>
              <a:rPr lang="en-GB" sz="700">
                <a:uFill>
                  <a:noFill/>
                </a:uFill>
                <a:hlinkClick r:id="rId23"/>
              </a:rPr>
              <a:t> </a:t>
            </a:r>
            <a:r>
              <a:rPr lang="en-GB" sz="700" u="sng">
                <a:solidFill>
                  <a:schemeClr val="hlink"/>
                </a:solidFill>
                <a:hlinkClick r:id="rId24"/>
              </a:rPr>
              <a:t>Alessandro Allori</a:t>
            </a:r>
            <a:r>
              <a:rPr lang="en-GB" sz="700"/>
              <a:t> (1535–1607) </a:t>
            </a:r>
            <a:endParaRPr sz="700"/>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5" name="Shape 475"/>
        <p:cNvGrpSpPr/>
        <p:nvPr/>
      </p:nvGrpSpPr>
      <p:grpSpPr>
        <a:xfrm>
          <a:off x="0" y="0"/>
          <a:ext cx="0" cy="0"/>
          <a:chOff x="0" y="0"/>
          <a:chExt cx="0" cy="0"/>
        </a:xfrm>
      </p:grpSpPr>
      <p:sp>
        <p:nvSpPr>
          <p:cNvPr id="476" name="Shape 47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t/>
            </a:r>
            <a:endParaRPr/>
          </a:p>
        </p:txBody>
      </p:sp>
      <p:pic>
        <p:nvPicPr>
          <p:cNvPr id="477" name="Shape 477"/>
          <p:cNvPicPr preferRelativeResize="0"/>
          <p:nvPr/>
        </p:nvPicPr>
        <p:blipFill>
          <a:blip r:embed="rId3">
            <a:alphaModFix/>
          </a:blip>
          <a:stretch>
            <a:fillRect/>
          </a:stretch>
        </p:blipFill>
        <p:spPr>
          <a:xfrm>
            <a:off x="899925" y="820550"/>
            <a:ext cx="7344150" cy="2208125"/>
          </a:xfrm>
          <a:prstGeom prst="rect">
            <a:avLst/>
          </a:prstGeom>
          <a:noFill/>
          <a:ln>
            <a:noFill/>
          </a:ln>
        </p:spPr>
      </p:pic>
      <p:pic>
        <p:nvPicPr>
          <p:cNvPr id="478" name="Shape 478"/>
          <p:cNvPicPr preferRelativeResize="0"/>
          <p:nvPr/>
        </p:nvPicPr>
        <p:blipFill>
          <a:blip r:embed="rId4">
            <a:alphaModFix/>
          </a:blip>
          <a:stretch>
            <a:fillRect/>
          </a:stretch>
        </p:blipFill>
        <p:spPr>
          <a:xfrm>
            <a:off x="2544125" y="3230175"/>
            <a:ext cx="4055750" cy="1185525"/>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82" name="Shape 482"/>
        <p:cNvGrpSpPr/>
        <p:nvPr/>
      </p:nvGrpSpPr>
      <p:grpSpPr>
        <a:xfrm>
          <a:off x="0" y="0"/>
          <a:ext cx="0" cy="0"/>
          <a:chOff x="0" y="0"/>
          <a:chExt cx="0" cy="0"/>
        </a:xfrm>
      </p:grpSpPr>
      <p:sp>
        <p:nvSpPr>
          <p:cNvPr id="483" name="Shape 483"/>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GB"/>
              <a:t>In regards to styling</a:t>
            </a:r>
            <a:endParaRPr/>
          </a:p>
        </p:txBody>
      </p:sp>
      <p:sp>
        <p:nvSpPr>
          <p:cNvPr id="484" name="Shape 484"/>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p>
            <a:pPr indent="-304800" lvl="0" marL="457200" rtl="0">
              <a:spcBef>
                <a:spcPts val="0"/>
              </a:spcBef>
              <a:spcAft>
                <a:spcPts val="0"/>
              </a:spcAft>
              <a:buSzPts val="1200"/>
              <a:buChar char="➔"/>
            </a:pPr>
            <a:r>
              <a:rPr lang="en-GB"/>
              <a:t>Application Suites have a consistent look &amp; feel</a:t>
            </a:r>
            <a:endParaRPr/>
          </a:p>
          <a:p>
            <a:pPr indent="-304800" lvl="0" marL="457200" rtl="0">
              <a:spcBef>
                <a:spcPts val="0"/>
              </a:spcBef>
              <a:spcAft>
                <a:spcPts val="0"/>
              </a:spcAft>
              <a:buSzPts val="1200"/>
              <a:buChar char="➔"/>
            </a:pPr>
            <a:r>
              <a:rPr lang="en-GB"/>
              <a:t>Micro-frontends can very easily have noticeably different look and feel</a:t>
            </a:r>
            <a:endParaRPr/>
          </a:p>
          <a:p>
            <a:pPr indent="-304800" lvl="0" marL="457200" rtl="0">
              <a:spcBef>
                <a:spcPts val="0"/>
              </a:spcBef>
              <a:spcAft>
                <a:spcPts val="0"/>
              </a:spcAft>
              <a:buSzPts val="1200"/>
              <a:buChar char="➔"/>
            </a:pPr>
            <a:r>
              <a:rPr lang="en-GB"/>
              <a:t>Most developers hate CSS</a:t>
            </a:r>
            <a:endParaRPr/>
          </a:p>
          <a:p>
            <a:pPr indent="0" lvl="0" marL="0" rtl="0">
              <a:spcBef>
                <a:spcPts val="1600"/>
              </a:spcBef>
              <a:spcAft>
                <a:spcPts val="0"/>
              </a:spcAft>
              <a:buNone/>
            </a:pPr>
            <a:r>
              <a:rPr lang="en-GB"/>
              <a:t> </a:t>
            </a:r>
            <a:endParaRPr/>
          </a:p>
          <a:p>
            <a:pPr indent="-304800" lvl="0" marL="457200" rtl="0">
              <a:spcBef>
                <a:spcPts val="1600"/>
              </a:spcBef>
              <a:spcAft>
                <a:spcPts val="0"/>
              </a:spcAft>
              <a:buSzPts val="1200"/>
              <a:buChar char="➔"/>
            </a:pPr>
            <a:r>
              <a:rPr lang="en-GB"/>
              <a:t>We decided to implement a styleguide put together by designers as a SASS library</a:t>
            </a:r>
            <a:endParaRPr/>
          </a:p>
        </p:txBody>
      </p:sp>
      <p:pic>
        <p:nvPicPr>
          <p:cNvPr id="485" name="Shape 485"/>
          <p:cNvPicPr preferRelativeResize="0"/>
          <p:nvPr/>
        </p:nvPicPr>
        <p:blipFill>
          <a:blip r:embed="rId3">
            <a:alphaModFix/>
          </a:blip>
          <a:stretch>
            <a:fillRect/>
          </a:stretch>
        </p:blipFill>
        <p:spPr>
          <a:xfrm>
            <a:off x="4133053" y="152400"/>
            <a:ext cx="4137438" cy="4838698"/>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89" name="Shape 489"/>
        <p:cNvGrpSpPr/>
        <p:nvPr/>
      </p:nvGrpSpPr>
      <p:grpSpPr>
        <a:xfrm>
          <a:off x="0" y="0"/>
          <a:ext cx="0" cy="0"/>
          <a:chOff x="0" y="0"/>
          <a:chExt cx="0" cy="0"/>
        </a:xfrm>
      </p:grpSpPr>
      <p:sp>
        <p:nvSpPr>
          <p:cNvPr id="490" name="Shape 490"/>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GB" sz="3600"/>
              <a:t>Styleguide implementation</a:t>
            </a:r>
            <a:endParaRPr sz="3600"/>
          </a:p>
        </p:txBody>
      </p:sp>
      <p:sp>
        <p:nvSpPr>
          <p:cNvPr id="491" name="Shape 491"/>
          <p:cNvSpPr txBox="1"/>
          <p:nvPr>
            <p:ph idx="2" type="body"/>
          </p:nvPr>
        </p:nvSpPr>
        <p:spPr>
          <a:xfrm>
            <a:off x="4939500" y="403400"/>
            <a:ext cx="3837000" cy="46032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rPr lang="en-GB"/>
              <a:t>We created an ember-cli addon and custom blueprint to standardize the creation of style files.</a:t>
            </a:r>
            <a:endParaRPr/>
          </a:p>
          <a:p>
            <a:pPr indent="0" lvl="0" marL="0" rtl="0">
              <a:spcBef>
                <a:spcPts val="1600"/>
              </a:spcBef>
              <a:spcAft>
                <a:spcPts val="1600"/>
              </a:spcAft>
              <a:buNone/>
            </a:pPr>
            <a:r>
              <a:rPr lang="en-GB"/>
              <a:t>We want to bundle the built css style file with the sass source code because we expect users to pipe what they use through a build process.</a:t>
            </a:r>
            <a:endParaRPr/>
          </a:p>
        </p:txBody>
      </p:sp>
      <p:sp>
        <p:nvSpPr>
          <p:cNvPr id="492" name="Shape 492"/>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sz="1400"/>
              <a:t>We don’t have a clear strategy at the moment beyond horizontal reuse (theming, integration, layout strictness, etc).</a:t>
            </a:r>
            <a:endParaRPr sz="1400"/>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96" name="Shape 496"/>
        <p:cNvGrpSpPr/>
        <p:nvPr/>
      </p:nvGrpSpPr>
      <p:grpSpPr>
        <a:xfrm>
          <a:off x="0" y="0"/>
          <a:ext cx="0" cy="0"/>
          <a:chOff x="0" y="0"/>
          <a:chExt cx="0" cy="0"/>
        </a:xfrm>
      </p:grpSpPr>
      <p:sp>
        <p:nvSpPr>
          <p:cNvPr id="497" name="Shape 497"/>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rPr lang="en-GB"/>
              <a:t>Style Guide</a:t>
            </a:r>
            <a:endParaRPr/>
          </a:p>
        </p:txBody>
      </p:sp>
      <p:sp>
        <p:nvSpPr>
          <p:cNvPr id="498" name="Shape 498"/>
          <p:cNvSpPr txBox="1"/>
          <p:nvPr>
            <p:ph idx="4294967295" type="body"/>
          </p:nvPr>
        </p:nvSpPr>
        <p:spPr>
          <a:xfrm>
            <a:off x="491400" y="974425"/>
            <a:ext cx="8040300" cy="16914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Char char="●"/>
            </a:pPr>
            <a:r>
              <a:rPr lang="en-GB"/>
              <a:t>We’re applying BEMIT</a:t>
            </a:r>
            <a:endParaRPr/>
          </a:p>
          <a:p>
            <a:pPr indent="-317500" lvl="1" marL="914400" rtl="0">
              <a:spcBef>
                <a:spcPts val="0"/>
              </a:spcBef>
              <a:spcAft>
                <a:spcPts val="0"/>
              </a:spcAft>
              <a:buSzPts val="1400"/>
              <a:buChar char="○"/>
            </a:pPr>
            <a:r>
              <a:rPr lang="en-GB"/>
              <a:t>Inverted Triangle CSS architecture. BEM + ITCSS = BEMIT</a:t>
            </a:r>
            <a:endParaRPr/>
          </a:p>
          <a:p>
            <a:pPr indent="-317500" lvl="1" marL="914400" rtl="0">
              <a:spcBef>
                <a:spcPts val="0"/>
              </a:spcBef>
              <a:spcAft>
                <a:spcPts val="0"/>
              </a:spcAft>
              <a:buSzPts val="1400"/>
              <a:buChar char="○"/>
            </a:pPr>
            <a:r>
              <a:rPr lang="en-GB"/>
              <a:t>Small additions to BEM for usage and state information ( namespaces, responsive </a:t>
            </a:r>
            <a:r>
              <a:rPr lang="en-GB"/>
              <a:t>prefixes</a:t>
            </a:r>
            <a:r>
              <a:rPr lang="en-GB"/>
              <a:t> )</a:t>
            </a:r>
            <a:endParaRPr/>
          </a:p>
          <a:p>
            <a:pPr indent="-342900" lvl="0" marL="457200" rtl="0">
              <a:spcBef>
                <a:spcPts val="0"/>
              </a:spcBef>
              <a:spcAft>
                <a:spcPts val="0"/>
              </a:spcAft>
              <a:buSzPts val="1800"/>
              <a:buChar char="●"/>
            </a:pPr>
            <a:r>
              <a:rPr lang="en-GB"/>
              <a:t>We expect that application developers will import placeholders when they reference a specific sass file, not the classname</a:t>
            </a:r>
            <a:endParaRPr/>
          </a:p>
        </p:txBody>
      </p:sp>
      <p:grpSp>
        <p:nvGrpSpPr>
          <p:cNvPr id="499" name="Shape 499"/>
          <p:cNvGrpSpPr/>
          <p:nvPr/>
        </p:nvGrpSpPr>
        <p:grpSpPr>
          <a:xfrm>
            <a:off x="1153350" y="2912150"/>
            <a:ext cx="6837300" cy="2036990"/>
            <a:chOff x="1153350" y="2912150"/>
            <a:chExt cx="6837300" cy="2036990"/>
          </a:xfrm>
        </p:grpSpPr>
        <p:sp>
          <p:nvSpPr>
            <p:cNvPr id="500" name="Shape 500"/>
            <p:cNvSpPr/>
            <p:nvPr/>
          </p:nvSpPr>
          <p:spPr>
            <a:xfrm>
              <a:off x="1153350" y="4106740"/>
              <a:ext cx="6837300" cy="842400"/>
            </a:xfrm>
            <a:prstGeom prst="rect">
              <a:avLst/>
            </a:prstGeom>
            <a:noFill/>
            <a:ln cap="flat" cmpd="sng" w="9525">
              <a:solidFill>
                <a:srgbClr val="999999"/>
              </a:solidFill>
              <a:prstDash val="dash"/>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01" name="Shape 501"/>
            <p:cNvSpPr/>
            <p:nvPr/>
          </p:nvSpPr>
          <p:spPr>
            <a:xfrm>
              <a:off x="1153350" y="2912150"/>
              <a:ext cx="1784100" cy="880500"/>
            </a:xfrm>
            <a:prstGeom prst="rect">
              <a:avLst/>
            </a:prstGeom>
            <a:solidFill>
              <a:srgbClr val="A4C2F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a:t>SASS Placeholder</a:t>
              </a:r>
              <a:endParaRPr b="1"/>
            </a:p>
            <a:p>
              <a:pPr indent="0" lvl="0" marL="0" rtl="0" algn="ctr">
                <a:spcBef>
                  <a:spcPts val="0"/>
                </a:spcBef>
                <a:spcAft>
                  <a:spcPts val="0"/>
                </a:spcAft>
                <a:buNone/>
              </a:pPr>
              <a:r>
                <a:rPr lang="en-GB"/>
                <a:t>%ccc-input</a:t>
              </a:r>
              <a:endParaRPr/>
            </a:p>
          </p:txBody>
        </p:sp>
        <p:sp>
          <p:nvSpPr>
            <p:cNvPr id="502" name="Shape 502"/>
            <p:cNvSpPr/>
            <p:nvPr/>
          </p:nvSpPr>
          <p:spPr>
            <a:xfrm>
              <a:off x="3913330" y="2912150"/>
              <a:ext cx="1784100" cy="880500"/>
            </a:xfrm>
            <a:prstGeom prst="rect">
              <a:avLst/>
            </a:prstGeom>
            <a:solidFill>
              <a:srgbClr val="A4C2F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a:t>Class</a:t>
              </a:r>
              <a:endParaRPr b="1"/>
            </a:p>
            <a:p>
              <a:pPr indent="0" lvl="0" marL="0" rtl="0" algn="ctr">
                <a:spcBef>
                  <a:spcPts val="0"/>
                </a:spcBef>
                <a:spcAft>
                  <a:spcPts val="0"/>
                </a:spcAft>
                <a:buNone/>
              </a:pPr>
              <a:r>
                <a:rPr lang="en-GB"/>
                <a:t>.ccc-input</a:t>
              </a:r>
              <a:endParaRPr/>
            </a:p>
          </p:txBody>
        </p:sp>
        <p:cxnSp>
          <p:nvCxnSpPr>
            <p:cNvPr id="503" name="Shape 503"/>
            <p:cNvCxnSpPr>
              <a:stCxn id="502" idx="1"/>
              <a:endCxn id="501" idx="3"/>
            </p:cNvCxnSpPr>
            <p:nvPr/>
          </p:nvCxnSpPr>
          <p:spPr>
            <a:xfrm rot="10800000">
              <a:off x="2937430" y="3352400"/>
              <a:ext cx="975900" cy="0"/>
            </a:xfrm>
            <a:prstGeom prst="straightConnector1">
              <a:avLst/>
            </a:prstGeom>
            <a:noFill/>
            <a:ln cap="flat" cmpd="sng" w="9525">
              <a:solidFill>
                <a:srgbClr val="000000"/>
              </a:solidFill>
              <a:prstDash val="solid"/>
              <a:round/>
              <a:headEnd len="med" w="med" type="none"/>
              <a:tailEnd len="med" w="med" type="triangle"/>
            </a:ln>
          </p:spPr>
        </p:cxnSp>
        <p:sp>
          <p:nvSpPr>
            <p:cNvPr id="504" name="Shape 504"/>
            <p:cNvSpPr txBox="1"/>
            <p:nvPr/>
          </p:nvSpPr>
          <p:spPr>
            <a:xfrm>
              <a:off x="2968228" y="3347026"/>
              <a:ext cx="945000" cy="24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t>@extends</a:t>
              </a:r>
              <a:endParaRPr sz="1000"/>
            </a:p>
          </p:txBody>
        </p:sp>
        <p:sp>
          <p:nvSpPr>
            <p:cNvPr id="505" name="Shape 505"/>
            <p:cNvSpPr/>
            <p:nvPr/>
          </p:nvSpPr>
          <p:spPr>
            <a:xfrm>
              <a:off x="6206221" y="2912150"/>
              <a:ext cx="1784100" cy="880500"/>
            </a:xfrm>
            <a:prstGeom prst="rect">
              <a:avLst/>
            </a:prstGeom>
            <a:solidFill>
              <a:srgbClr val="A4C2F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a:t>Theme</a:t>
              </a:r>
              <a:endParaRPr b="1"/>
            </a:p>
            <a:p>
              <a:pPr indent="0" lvl="0" marL="0" rtl="0" algn="ctr">
                <a:spcBef>
                  <a:spcPts val="0"/>
                </a:spcBef>
                <a:spcAft>
                  <a:spcPts val="0"/>
                </a:spcAft>
                <a:buNone/>
              </a:pPr>
              <a:r>
                <a:rPr lang="en-GB"/>
                <a:t>Sass lists</a:t>
              </a:r>
              <a:endParaRPr/>
            </a:p>
          </p:txBody>
        </p:sp>
        <p:sp>
          <p:nvSpPr>
            <p:cNvPr id="506" name="Shape 506"/>
            <p:cNvSpPr/>
            <p:nvPr/>
          </p:nvSpPr>
          <p:spPr>
            <a:xfrm>
              <a:off x="1268225" y="4229275"/>
              <a:ext cx="1171500" cy="604800"/>
            </a:xfrm>
            <a:prstGeom prst="rect">
              <a:avLst/>
            </a:prstGeom>
            <a:solidFill>
              <a:srgbClr val="A4C2F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a:t>Object</a:t>
              </a:r>
              <a:endParaRPr b="1"/>
            </a:p>
            <a:p>
              <a:pPr indent="0" lvl="0" marL="0" rtl="0" algn="ctr">
                <a:spcBef>
                  <a:spcPts val="0"/>
                </a:spcBef>
                <a:spcAft>
                  <a:spcPts val="0"/>
                </a:spcAft>
                <a:buNone/>
              </a:pPr>
              <a:r>
                <a:rPr lang="en-GB"/>
                <a:t>o-</a:t>
              </a:r>
              <a:endParaRPr/>
            </a:p>
          </p:txBody>
        </p:sp>
        <p:sp>
          <p:nvSpPr>
            <p:cNvPr id="507" name="Shape 507"/>
            <p:cNvSpPr/>
            <p:nvPr/>
          </p:nvSpPr>
          <p:spPr>
            <a:xfrm>
              <a:off x="2565588" y="4229275"/>
              <a:ext cx="1171500" cy="604800"/>
            </a:xfrm>
            <a:prstGeom prst="rect">
              <a:avLst/>
            </a:prstGeom>
            <a:solidFill>
              <a:srgbClr val="A4C2F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a:t>Component</a:t>
              </a:r>
              <a:endParaRPr b="1"/>
            </a:p>
            <a:p>
              <a:pPr indent="0" lvl="0" marL="0" rtl="0" algn="ctr">
                <a:spcBef>
                  <a:spcPts val="0"/>
                </a:spcBef>
                <a:spcAft>
                  <a:spcPts val="0"/>
                </a:spcAft>
                <a:buNone/>
              </a:pPr>
              <a:r>
                <a:rPr lang="en-GB"/>
                <a:t>c-</a:t>
              </a:r>
              <a:endParaRPr/>
            </a:p>
          </p:txBody>
        </p:sp>
        <p:sp>
          <p:nvSpPr>
            <p:cNvPr id="508" name="Shape 508"/>
            <p:cNvSpPr/>
            <p:nvPr/>
          </p:nvSpPr>
          <p:spPr>
            <a:xfrm>
              <a:off x="3862951" y="4229275"/>
              <a:ext cx="1171500" cy="604800"/>
            </a:xfrm>
            <a:prstGeom prst="rect">
              <a:avLst/>
            </a:prstGeom>
            <a:solidFill>
              <a:srgbClr val="A4C2F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a:t>Utility</a:t>
              </a:r>
              <a:endParaRPr b="1"/>
            </a:p>
            <a:p>
              <a:pPr indent="0" lvl="0" marL="0" rtl="0" algn="ctr">
                <a:spcBef>
                  <a:spcPts val="0"/>
                </a:spcBef>
                <a:spcAft>
                  <a:spcPts val="0"/>
                </a:spcAft>
                <a:buNone/>
              </a:pPr>
              <a:r>
                <a:rPr lang="en-GB"/>
                <a:t>u-</a:t>
              </a:r>
              <a:endParaRPr/>
            </a:p>
          </p:txBody>
        </p:sp>
        <p:sp>
          <p:nvSpPr>
            <p:cNvPr id="509" name="Shape 509"/>
            <p:cNvSpPr/>
            <p:nvPr/>
          </p:nvSpPr>
          <p:spPr>
            <a:xfrm>
              <a:off x="5160314" y="4229275"/>
              <a:ext cx="1171500" cy="604800"/>
            </a:xfrm>
            <a:prstGeom prst="rect">
              <a:avLst/>
            </a:prstGeom>
            <a:solidFill>
              <a:srgbClr val="A4C2F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a:t>Theme</a:t>
              </a:r>
              <a:endParaRPr b="1"/>
            </a:p>
            <a:p>
              <a:pPr indent="0" lvl="0" marL="0" rtl="0" algn="ctr">
                <a:spcBef>
                  <a:spcPts val="0"/>
                </a:spcBef>
                <a:spcAft>
                  <a:spcPts val="0"/>
                </a:spcAft>
                <a:buNone/>
              </a:pPr>
              <a:r>
                <a:rPr lang="en-GB"/>
                <a:t>t-</a:t>
              </a:r>
              <a:endParaRPr/>
            </a:p>
          </p:txBody>
        </p:sp>
        <p:sp>
          <p:nvSpPr>
            <p:cNvPr id="510" name="Shape 510"/>
            <p:cNvSpPr/>
            <p:nvPr/>
          </p:nvSpPr>
          <p:spPr>
            <a:xfrm>
              <a:off x="6457677" y="4229275"/>
              <a:ext cx="1171500" cy="604800"/>
            </a:xfrm>
            <a:prstGeom prst="rect">
              <a:avLst/>
            </a:prstGeom>
            <a:solidFill>
              <a:srgbClr val="A4C2F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a:t>Scope</a:t>
              </a:r>
              <a:endParaRPr b="1"/>
            </a:p>
            <a:p>
              <a:pPr indent="0" lvl="0" marL="0" rtl="0" algn="ctr">
                <a:spcBef>
                  <a:spcPts val="0"/>
                </a:spcBef>
                <a:spcAft>
                  <a:spcPts val="0"/>
                </a:spcAft>
                <a:buNone/>
              </a:pPr>
              <a:r>
                <a:rPr lang="en-GB"/>
                <a:t>t-</a:t>
              </a:r>
              <a:endParaRPr/>
            </a:p>
          </p:txBody>
        </p:sp>
        <p:cxnSp>
          <p:nvCxnSpPr>
            <p:cNvPr id="511" name="Shape 511"/>
            <p:cNvCxnSpPr>
              <a:stCxn id="501" idx="2"/>
              <a:endCxn id="506" idx="0"/>
            </p:cNvCxnSpPr>
            <p:nvPr/>
          </p:nvCxnSpPr>
          <p:spPr>
            <a:xfrm flipH="1">
              <a:off x="1854000" y="3792650"/>
              <a:ext cx="191400" cy="436500"/>
            </a:xfrm>
            <a:prstGeom prst="straightConnector1">
              <a:avLst/>
            </a:prstGeom>
            <a:noFill/>
            <a:ln cap="flat" cmpd="sng" w="9525">
              <a:solidFill>
                <a:srgbClr val="000000"/>
              </a:solidFill>
              <a:prstDash val="solid"/>
              <a:round/>
              <a:headEnd len="med" w="med" type="none"/>
              <a:tailEnd len="med" w="med" type="triangle"/>
            </a:ln>
          </p:spPr>
        </p:cxnSp>
        <p:cxnSp>
          <p:nvCxnSpPr>
            <p:cNvPr id="512" name="Shape 512"/>
            <p:cNvCxnSpPr>
              <a:stCxn id="501" idx="2"/>
              <a:endCxn id="507" idx="0"/>
            </p:cNvCxnSpPr>
            <p:nvPr/>
          </p:nvCxnSpPr>
          <p:spPr>
            <a:xfrm>
              <a:off x="2045400" y="3792650"/>
              <a:ext cx="1105800" cy="436500"/>
            </a:xfrm>
            <a:prstGeom prst="straightConnector1">
              <a:avLst/>
            </a:prstGeom>
            <a:noFill/>
            <a:ln cap="flat" cmpd="sng" w="9525">
              <a:solidFill>
                <a:srgbClr val="000000"/>
              </a:solidFill>
              <a:prstDash val="solid"/>
              <a:round/>
              <a:headEnd len="med" w="med" type="none"/>
              <a:tailEnd len="med" w="med" type="triangle"/>
            </a:ln>
          </p:spPr>
        </p:cxnSp>
        <p:cxnSp>
          <p:nvCxnSpPr>
            <p:cNvPr id="513" name="Shape 513"/>
            <p:cNvCxnSpPr>
              <a:stCxn id="501" idx="2"/>
              <a:endCxn id="508" idx="0"/>
            </p:cNvCxnSpPr>
            <p:nvPr/>
          </p:nvCxnSpPr>
          <p:spPr>
            <a:xfrm>
              <a:off x="2045400" y="3792650"/>
              <a:ext cx="2403300" cy="436500"/>
            </a:xfrm>
            <a:prstGeom prst="straightConnector1">
              <a:avLst/>
            </a:prstGeom>
            <a:noFill/>
            <a:ln cap="flat" cmpd="sng" w="9525">
              <a:solidFill>
                <a:srgbClr val="000000"/>
              </a:solidFill>
              <a:prstDash val="solid"/>
              <a:round/>
              <a:headEnd len="med" w="med" type="none"/>
              <a:tailEnd len="med" w="med" type="triangle"/>
            </a:ln>
          </p:spPr>
        </p:cxnSp>
        <p:cxnSp>
          <p:nvCxnSpPr>
            <p:cNvPr id="514" name="Shape 514"/>
            <p:cNvCxnSpPr>
              <a:stCxn id="501" idx="2"/>
              <a:endCxn id="509" idx="0"/>
            </p:cNvCxnSpPr>
            <p:nvPr/>
          </p:nvCxnSpPr>
          <p:spPr>
            <a:xfrm>
              <a:off x="2045400" y="3792650"/>
              <a:ext cx="3700800" cy="436500"/>
            </a:xfrm>
            <a:prstGeom prst="straightConnector1">
              <a:avLst/>
            </a:prstGeom>
            <a:noFill/>
            <a:ln cap="flat" cmpd="sng" w="9525">
              <a:solidFill>
                <a:srgbClr val="000000"/>
              </a:solidFill>
              <a:prstDash val="solid"/>
              <a:round/>
              <a:headEnd len="med" w="med" type="none"/>
              <a:tailEnd len="med" w="med" type="triangle"/>
            </a:ln>
          </p:spPr>
        </p:cxnSp>
        <p:cxnSp>
          <p:nvCxnSpPr>
            <p:cNvPr id="515" name="Shape 515"/>
            <p:cNvCxnSpPr>
              <a:stCxn id="501" idx="2"/>
              <a:endCxn id="510" idx="0"/>
            </p:cNvCxnSpPr>
            <p:nvPr/>
          </p:nvCxnSpPr>
          <p:spPr>
            <a:xfrm>
              <a:off x="2045400" y="3792650"/>
              <a:ext cx="4998000" cy="436500"/>
            </a:xfrm>
            <a:prstGeom prst="straightConnector1">
              <a:avLst/>
            </a:prstGeom>
            <a:noFill/>
            <a:ln cap="flat" cmpd="sng" w="9525">
              <a:solidFill>
                <a:srgbClr val="000000"/>
              </a:solidFill>
              <a:prstDash val="solid"/>
              <a:round/>
              <a:headEnd len="med" w="med" type="none"/>
              <a:tailEnd len="med" w="med" type="triangle"/>
            </a:ln>
          </p:spPr>
        </p:cxnSp>
        <p:sp>
          <p:nvSpPr>
            <p:cNvPr id="516" name="Shape 516"/>
            <p:cNvSpPr txBox="1"/>
            <p:nvPr/>
          </p:nvSpPr>
          <p:spPr>
            <a:xfrm>
              <a:off x="7668861" y="4405405"/>
              <a:ext cx="321600" cy="24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a:t>...</a:t>
              </a:r>
              <a:endParaRPr b="1"/>
            </a:p>
          </p:txBody>
        </p:sp>
        <p:sp>
          <p:nvSpPr>
            <p:cNvPr id="517" name="Shape 517"/>
            <p:cNvSpPr txBox="1"/>
            <p:nvPr/>
          </p:nvSpPr>
          <p:spPr>
            <a:xfrm>
              <a:off x="1312587" y="3827260"/>
              <a:ext cx="945000" cy="24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t>use</a:t>
              </a:r>
              <a:endParaRPr sz="1000"/>
            </a:p>
          </p:txBody>
        </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21" name="Shape 521"/>
        <p:cNvGrpSpPr/>
        <p:nvPr/>
      </p:nvGrpSpPr>
      <p:grpSpPr>
        <a:xfrm>
          <a:off x="0" y="0"/>
          <a:ext cx="0" cy="0"/>
          <a:chOff x="0" y="0"/>
          <a:chExt cx="0" cy="0"/>
        </a:xfrm>
      </p:grpSpPr>
      <p:sp>
        <p:nvSpPr>
          <p:cNvPr id="522" name="Shape 522"/>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r>
              <a:rPr lang="en-GB" sz="3600"/>
              <a:t>Putting everything together</a:t>
            </a:r>
            <a:endParaRPr sz="3600"/>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526" name="Shape 526"/>
        <p:cNvGrpSpPr/>
        <p:nvPr/>
      </p:nvGrpSpPr>
      <p:grpSpPr>
        <a:xfrm>
          <a:off x="0" y="0"/>
          <a:ext cx="0" cy="0"/>
          <a:chOff x="0" y="0"/>
          <a:chExt cx="0" cy="0"/>
        </a:xfrm>
      </p:grpSpPr>
      <p:sp>
        <p:nvSpPr>
          <p:cNvPr id="527" name="Shape 527"/>
          <p:cNvSpPr/>
          <p:nvPr/>
        </p:nvSpPr>
        <p:spPr>
          <a:xfrm>
            <a:off x="1141975" y="2497550"/>
            <a:ext cx="4768800" cy="682500"/>
          </a:xfrm>
          <a:prstGeom prst="rect">
            <a:avLst/>
          </a:prstGeom>
          <a:noFill/>
          <a:ln cap="flat"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528" name="Shape 528"/>
          <p:cNvCxnSpPr/>
          <p:nvPr/>
        </p:nvCxnSpPr>
        <p:spPr>
          <a:xfrm>
            <a:off x="3553077" y="13925"/>
            <a:ext cx="0" cy="5122500"/>
          </a:xfrm>
          <a:prstGeom prst="straightConnector1">
            <a:avLst/>
          </a:prstGeom>
          <a:noFill/>
          <a:ln cap="flat" cmpd="sng" w="38100">
            <a:solidFill>
              <a:srgbClr val="EFEFEF"/>
            </a:solidFill>
            <a:prstDash val="solid"/>
            <a:round/>
            <a:headEnd len="med" w="med" type="none"/>
            <a:tailEnd len="med" w="med" type="none"/>
          </a:ln>
        </p:spPr>
      </p:cxnSp>
      <p:cxnSp>
        <p:nvCxnSpPr>
          <p:cNvPr id="529" name="Shape 529"/>
          <p:cNvCxnSpPr/>
          <p:nvPr/>
        </p:nvCxnSpPr>
        <p:spPr>
          <a:xfrm>
            <a:off x="5593227" y="13925"/>
            <a:ext cx="0" cy="5129700"/>
          </a:xfrm>
          <a:prstGeom prst="straightConnector1">
            <a:avLst/>
          </a:prstGeom>
          <a:noFill/>
          <a:ln cap="flat" cmpd="sng" w="38100">
            <a:solidFill>
              <a:srgbClr val="EFEFEF"/>
            </a:solidFill>
            <a:prstDash val="solid"/>
            <a:round/>
            <a:headEnd len="med" w="med" type="none"/>
            <a:tailEnd len="med" w="med" type="none"/>
          </a:ln>
        </p:spPr>
      </p:cxnSp>
      <p:sp>
        <p:nvSpPr>
          <p:cNvPr id="530" name="Shape 530"/>
          <p:cNvSpPr/>
          <p:nvPr/>
        </p:nvSpPr>
        <p:spPr>
          <a:xfrm>
            <a:off x="1817924" y="701345"/>
            <a:ext cx="1415100" cy="459000"/>
          </a:xfrm>
          <a:prstGeom prst="rect">
            <a:avLst/>
          </a:prstGeom>
          <a:solidFill>
            <a:srgbClr val="6D9EEB"/>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t>reusable-styles</a:t>
            </a:r>
            <a:endParaRPr sz="1000"/>
          </a:p>
        </p:txBody>
      </p:sp>
      <p:sp>
        <p:nvSpPr>
          <p:cNvPr id="531" name="Shape 531"/>
          <p:cNvSpPr/>
          <p:nvPr/>
        </p:nvSpPr>
        <p:spPr>
          <a:xfrm>
            <a:off x="3855537" y="701343"/>
            <a:ext cx="1415100" cy="459000"/>
          </a:xfrm>
          <a:prstGeom prst="rect">
            <a:avLst/>
          </a:prstGeom>
          <a:solidFill>
            <a:srgbClr val="6D9EEB"/>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t>reusable-styles-</a:t>
            </a:r>
            <a:r>
              <a:rPr lang="en-GB" sz="1000"/>
              <a:t>[ver]</a:t>
            </a:r>
            <a:endParaRPr sz="1000"/>
          </a:p>
        </p:txBody>
      </p:sp>
      <p:sp>
        <p:nvSpPr>
          <p:cNvPr id="532" name="Shape 532"/>
          <p:cNvSpPr/>
          <p:nvPr/>
        </p:nvSpPr>
        <p:spPr>
          <a:xfrm>
            <a:off x="1817924" y="1645962"/>
            <a:ext cx="1415100" cy="459000"/>
          </a:xfrm>
          <a:prstGeom prst="rect">
            <a:avLst/>
          </a:prstGeom>
          <a:solidFill>
            <a:srgbClr val="93C47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t>microfrontend</a:t>
            </a:r>
            <a:endParaRPr sz="1000"/>
          </a:p>
        </p:txBody>
      </p:sp>
      <p:sp>
        <p:nvSpPr>
          <p:cNvPr id="533" name="Shape 533"/>
          <p:cNvSpPr/>
          <p:nvPr/>
        </p:nvSpPr>
        <p:spPr>
          <a:xfrm>
            <a:off x="3855537" y="1645959"/>
            <a:ext cx="1415100" cy="459000"/>
          </a:xfrm>
          <a:prstGeom prst="rect">
            <a:avLst/>
          </a:prstGeom>
          <a:solidFill>
            <a:srgbClr val="93C47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t>microfrontend-</a:t>
            </a:r>
            <a:r>
              <a:rPr lang="en-GB" sz="1000"/>
              <a:t>[ver]</a:t>
            </a:r>
            <a:endParaRPr sz="1000"/>
          </a:p>
        </p:txBody>
      </p:sp>
      <p:sp>
        <p:nvSpPr>
          <p:cNvPr id="534" name="Shape 534"/>
          <p:cNvSpPr/>
          <p:nvPr/>
        </p:nvSpPr>
        <p:spPr>
          <a:xfrm>
            <a:off x="1817924" y="2590579"/>
            <a:ext cx="1415100" cy="459000"/>
          </a:xfrm>
          <a:prstGeom prst="rect">
            <a:avLst/>
          </a:prstGeom>
          <a:solidFill>
            <a:srgbClr val="F6B26B"/>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t>feature-interface</a:t>
            </a:r>
            <a:endParaRPr sz="1000"/>
          </a:p>
        </p:txBody>
      </p:sp>
      <p:sp>
        <p:nvSpPr>
          <p:cNvPr id="535" name="Shape 535"/>
          <p:cNvSpPr/>
          <p:nvPr/>
        </p:nvSpPr>
        <p:spPr>
          <a:xfrm>
            <a:off x="3855537" y="2590576"/>
            <a:ext cx="1415100" cy="459000"/>
          </a:xfrm>
          <a:prstGeom prst="rect">
            <a:avLst/>
          </a:prstGeom>
          <a:solidFill>
            <a:srgbClr val="F6B26B"/>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t>feature-interface-[ver]</a:t>
            </a:r>
            <a:endParaRPr sz="1000"/>
          </a:p>
        </p:txBody>
      </p:sp>
      <p:sp>
        <p:nvSpPr>
          <p:cNvPr id="536" name="Shape 536"/>
          <p:cNvSpPr/>
          <p:nvPr/>
        </p:nvSpPr>
        <p:spPr>
          <a:xfrm>
            <a:off x="1817924" y="3535196"/>
            <a:ext cx="1415100" cy="459000"/>
          </a:xfrm>
          <a:prstGeom prst="rect">
            <a:avLst/>
          </a:prstGeom>
          <a:solidFill>
            <a:srgbClr val="6D9EEB"/>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t>feature-service</a:t>
            </a:r>
            <a:endParaRPr sz="1000"/>
          </a:p>
        </p:txBody>
      </p:sp>
      <p:sp>
        <p:nvSpPr>
          <p:cNvPr id="537" name="Shape 537"/>
          <p:cNvSpPr/>
          <p:nvPr/>
        </p:nvSpPr>
        <p:spPr>
          <a:xfrm>
            <a:off x="3855537" y="3535193"/>
            <a:ext cx="1415100" cy="459000"/>
          </a:xfrm>
          <a:prstGeom prst="rect">
            <a:avLst/>
          </a:prstGeom>
          <a:solidFill>
            <a:srgbClr val="6D9EEB"/>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t>feature-service-[ver]</a:t>
            </a:r>
            <a:endParaRPr sz="1000"/>
          </a:p>
        </p:txBody>
      </p:sp>
      <p:sp>
        <p:nvSpPr>
          <p:cNvPr id="538" name="Shape 538"/>
          <p:cNvSpPr/>
          <p:nvPr/>
        </p:nvSpPr>
        <p:spPr>
          <a:xfrm>
            <a:off x="1817924" y="4479812"/>
            <a:ext cx="1415100" cy="459000"/>
          </a:xfrm>
          <a:prstGeom prst="rect">
            <a:avLst/>
          </a:prstGeom>
          <a:solidFill>
            <a:srgbClr val="1C458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solidFill>
                  <a:srgbClr val="FFFFFF"/>
                </a:solidFill>
              </a:rPr>
              <a:t>application</a:t>
            </a:r>
            <a:endParaRPr sz="1000">
              <a:solidFill>
                <a:srgbClr val="FFFFFF"/>
              </a:solidFill>
            </a:endParaRPr>
          </a:p>
        </p:txBody>
      </p:sp>
      <p:sp>
        <p:nvSpPr>
          <p:cNvPr id="539" name="Shape 539"/>
          <p:cNvSpPr/>
          <p:nvPr/>
        </p:nvSpPr>
        <p:spPr>
          <a:xfrm>
            <a:off x="3855537" y="4479809"/>
            <a:ext cx="1415100" cy="459000"/>
          </a:xfrm>
          <a:prstGeom prst="rect">
            <a:avLst/>
          </a:prstGeom>
          <a:solidFill>
            <a:srgbClr val="1C458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solidFill>
                  <a:srgbClr val="FFFFFF"/>
                </a:solidFill>
              </a:rPr>
              <a:t>application-[ver]</a:t>
            </a:r>
            <a:endParaRPr sz="1000">
              <a:solidFill>
                <a:srgbClr val="FFFFFF"/>
              </a:solidFill>
            </a:endParaRPr>
          </a:p>
        </p:txBody>
      </p:sp>
      <p:sp>
        <p:nvSpPr>
          <p:cNvPr id="540" name="Shape 540"/>
          <p:cNvSpPr txBox="1"/>
          <p:nvPr/>
        </p:nvSpPr>
        <p:spPr>
          <a:xfrm>
            <a:off x="1515551" y="183725"/>
            <a:ext cx="2037600" cy="252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solidFill>
                  <a:srgbClr val="666666"/>
                </a:solidFill>
              </a:rPr>
              <a:t>Github</a:t>
            </a:r>
            <a:endParaRPr sz="1000">
              <a:solidFill>
                <a:srgbClr val="666666"/>
              </a:solidFill>
            </a:endParaRPr>
          </a:p>
        </p:txBody>
      </p:sp>
      <p:sp>
        <p:nvSpPr>
          <p:cNvPr id="541" name="Shape 541"/>
          <p:cNvSpPr txBox="1"/>
          <p:nvPr/>
        </p:nvSpPr>
        <p:spPr>
          <a:xfrm>
            <a:off x="3553076" y="183734"/>
            <a:ext cx="2037600" cy="252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solidFill>
                  <a:srgbClr val="666666"/>
                </a:solidFill>
              </a:rPr>
              <a:t>Artifactory</a:t>
            </a:r>
            <a:endParaRPr sz="1000">
              <a:solidFill>
                <a:srgbClr val="666666"/>
              </a:solidFill>
            </a:endParaRPr>
          </a:p>
        </p:txBody>
      </p:sp>
      <p:sp>
        <p:nvSpPr>
          <p:cNvPr id="542" name="Shape 542"/>
          <p:cNvSpPr txBox="1"/>
          <p:nvPr/>
        </p:nvSpPr>
        <p:spPr>
          <a:xfrm>
            <a:off x="5590849" y="183734"/>
            <a:ext cx="2037600" cy="252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solidFill>
                  <a:srgbClr val="666666"/>
                </a:solidFill>
              </a:rPr>
              <a:t>EC2</a:t>
            </a:r>
            <a:endParaRPr sz="1000">
              <a:solidFill>
                <a:srgbClr val="666666"/>
              </a:solidFill>
            </a:endParaRPr>
          </a:p>
        </p:txBody>
      </p:sp>
      <p:sp>
        <p:nvSpPr>
          <p:cNvPr id="543" name="Shape 543"/>
          <p:cNvSpPr/>
          <p:nvPr/>
        </p:nvSpPr>
        <p:spPr>
          <a:xfrm>
            <a:off x="5910801" y="3535193"/>
            <a:ext cx="1415100" cy="459000"/>
          </a:xfrm>
          <a:prstGeom prst="rect">
            <a:avLst/>
          </a:prstGeom>
          <a:solidFill>
            <a:srgbClr val="6D9EEB"/>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t>feature-service-[ver]</a:t>
            </a:r>
            <a:endParaRPr sz="1000"/>
          </a:p>
        </p:txBody>
      </p:sp>
      <p:cxnSp>
        <p:nvCxnSpPr>
          <p:cNvPr id="544" name="Shape 544"/>
          <p:cNvCxnSpPr>
            <a:stCxn id="530" idx="3"/>
            <a:endCxn id="531" idx="1"/>
          </p:cNvCxnSpPr>
          <p:nvPr/>
        </p:nvCxnSpPr>
        <p:spPr>
          <a:xfrm>
            <a:off x="3233024" y="930845"/>
            <a:ext cx="622500" cy="0"/>
          </a:xfrm>
          <a:prstGeom prst="straightConnector1">
            <a:avLst/>
          </a:prstGeom>
          <a:noFill/>
          <a:ln cap="flat" cmpd="sng" w="9525">
            <a:solidFill>
              <a:srgbClr val="000000"/>
            </a:solidFill>
            <a:prstDash val="solid"/>
            <a:round/>
            <a:headEnd len="med" w="med" type="none"/>
            <a:tailEnd len="med" w="med" type="triangle"/>
          </a:ln>
        </p:spPr>
      </p:cxnSp>
      <p:sp>
        <p:nvSpPr>
          <p:cNvPr id="545" name="Shape 545"/>
          <p:cNvSpPr txBox="1"/>
          <p:nvPr/>
        </p:nvSpPr>
        <p:spPr>
          <a:xfrm>
            <a:off x="3232840" y="701345"/>
            <a:ext cx="622800" cy="203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t>build</a:t>
            </a:r>
            <a:endParaRPr sz="1000"/>
          </a:p>
        </p:txBody>
      </p:sp>
      <p:cxnSp>
        <p:nvCxnSpPr>
          <p:cNvPr id="546" name="Shape 546"/>
          <p:cNvCxnSpPr>
            <a:stCxn id="532" idx="3"/>
            <a:endCxn id="533" idx="1"/>
          </p:cNvCxnSpPr>
          <p:nvPr/>
        </p:nvCxnSpPr>
        <p:spPr>
          <a:xfrm>
            <a:off x="3233024" y="1875462"/>
            <a:ext cx="622500" cy="0"/>
          </a:xfrm>
          <a:prstGeom prst="straightConnector1">
            <a:avLst/>
          </a:prstGeom>
          <a:noFill/>
          <a:ln cap="flat" cmpd="sng" w="9525">
            <a:solidFill>
              <a:srgbClr val="000000"/>
            </a:solidFill>
            <a:prstDash val="solid"/>
            <a:round/>
            <a:headEnd len="med" w="med" type="none"/>
            <a:tailEnd len="med" w="med" type="triangle"/>
          </a:ln>
        </p:spPr>
      </p:cxnSp>
      <p:sp>
        <p:nvSpPr>
          <p:cNvPr id="547" name="Shape 547"/>
          <p:cNvSpPr txBox="1"/>
          <p:nvPr/>
        </p:nvSpPr>
        <p:spPr>
          <a:xfrm>
            <a:off x="3232955" y="1659122"/>
            <a:ext cx="622800" cy="203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t>build</a:t>
            </a:r>
            <a:endParaRPr sz="1000"/>
          </a:p>
        </p:txBody>
      </p:sp>
      <p:cxnSp>
        <p:nvCxnSpPr>
          <p:cNvPr id="548" name="Shape 548"/>
          <p:cNvCxnSpPr>
            <a:stCxn id="534" idx="3"/>
            <a:endCxn id="535" idx="1"/>
          </p:cNvCxnSpPr>
          <p:nvPr/>
        </p:nvCxnSpPr>
        <p:spPr>
          <a:xfrm>
            <a:off x="3233024" y="2820079"/>
            <a:ext cx="622500" cy="0"/>
          </a:xfrm>
          <a:prstGeom prst="straightConnector1">
            <a:avLst/>
          </a:prstGeom>
          <a:noFill/>
          <a:ln cap="flat" cmpd="sng" w="9525">
            <a:solidFill>
              <a:srgbClr val="000000"/>
            </a:solidFill>
            <a:prstDash val="solid"/>
            <a:round/>
            <a:headEnd len="med" w="med" type="none"/>
            <a:tailEnd len="med" w="med" type="triangle"/>
          </a:ln>
        </p:spPr>
      </p:cxnSp>
      <p:cxnSp>
        <p:nvCxnSpPr>
          <p:cNvPr id="549" name="Shape 549"/>
          <p:cNvCxnSpPr>
            <a:stCxn id="536" idx="3"/>
            <a:endCxn id="537" idx="1"/>
          </p:cNvCxnSpPr>
          <p:nvPr/>
        </p:nvCxnSpPr>
        <p:spPr>
          <a:xfrm>
            <a:off x="3233024" y="3764696"/>
            <a:ext cx="622500" cy="0"/>
          </a:xfrm>
          <a:prstGeom prst="straightConnector1">
            <a:avLst/>
          </a:prstGeom>
          <a:noFill/>
          <a:ln cap="flat" cmpd="sng" w="9525">
            <a:solidFill>
              <a:srgbClr val="000000"/>
            </a:solidFill>
            <a:prstDash val="solid"/>
            <a:round/>
            <a:headEnd len="med" w="med" type="none"/>
            <a:tailEnd len="med" w="med" type="triangle"/>
          </a:ln>
        </p:spPr>
      </p:cxnSp>
      <p:cxnSp>
        <p:nvCxnSpPr>
          <p:cNvPr id="550" name="Shape 550"/>
          <p:cNvCxnSpPr>
            <a:stCxn id="538" idx="3"/>
            <a:endCxn id="539" idx="1"/>
          </p:cNvCxnSpPr>
          <p:nvPr/>
        </p:nvCxnSpPr>
        <p:spPr>
          <a:xfrm>
            <a:off x="3233024" y="4709312"/>
            <a:ext cx="622500" cy="0"/>
          </a:xfrm>
          <a:prstGeom prst="straightConnector1">
            <a:avLst/>
          </a:prstGeom>
          <a:noFill/>
          <a:ln cap="flat" cmpd="sng" w="9525">
            <a:solidFill>
              <a:srgbClr val="000000"/>
            </a:solidFill>
            <a:prstDash val="solid"/>
            <a:round/>
            <a:headEnd len="med" w="med" type="none"/>
            <a:tailEnd len="med" w="med" type="triangle"/>
          </a:ln>
        </p:spPr>
      </p:cxnSp>
      <p:cxnSp>
        <p:nvCxnSpPr>
          <p:cNvPr id="551" name="Shape 551"/>
          <p:cNvCxnSpPr>
            <a:stCxn id="537" idx="3"/>
            <a:endCxn id="543" idx="1"/>
          </p:cNvCxnSpPr>
          <p:nvPr/>
        </p:nvCxnSpPr>
        <p:spPr>
          <a:xfrm>
            <a:off x="5270637" y="3764693"/>
            <a:ext cx="640200" cy="0"/>
          </a:xfrm>
          <a:prstGeom prst="straightConnector1">
            <a:avLst/>
          </a:prstGeom>
          <a:noFill/>
          <a:ln cap="flat" cmpd="sng" w="9525">
            <a:solidFill>
              <a:srgbClr val="000000"/>
            </a:solidFill>
            <a:prstDash val="solid"/>
            <a:round/>
            <a:headEnd len="med" w="med" type="none"/>
            <a:tailEnd len="med" w="med" type="triangle"/>
          </a:ln>
        </p:spPr>
      </p:cxnSp>
      <p:sp>
        <p:nvSpPr>
          <p:cNvPr id="552" name="Shape 552"/>
          <p:cNvSpPr txBox="1"/>
          <p:nvPr/>
        </p:nvSpPr>
        <p:spPr>
          <a:xfrm>
            <a:off x="3232831" y="2603753"/>
            <a:ext cx="622800" cy="203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t>build</a:t>
            </a:r>
            <a:endParaRPr sz="1000"/>
          </a:p>
        </p:txBody>
      </p:sp>
      <p:sp>
        <p:nvSpPr>
          <p:cNvPr id="553" name="Shape 553"/>
          <p:cNvSpPr txBox="1"/>
          <p:nvPr/>
        </p:nvSpPr>
        <p:spPr>
          <a:xfrm>
            <a:off x="3232831" y="3548367"/>
            <a:ext cx="622800" cy="203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t>build</a:t>
            </a:r>
            <a:endParaRPr sz="1000"/>
          </a:p>
        </p:txBody>
      </p:sp>
      <p:sp>
        <p:nvSpPr>
          <p:cNvPr id="554" name="Shape 554"/>
          <p:cNvSpPr txBox="1"/>
          <p:nvPr/>
        </p:nvSpPr>
        <p:spPr>
          <a:xfrm>
            <a:off x="3232831" y="4492972"/>
            <a:ext cx="622800" cy="203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t>build</a:t>
            </a:r>
            <a:endParaRPr sz="1000"/>
          </a:p>
        </p:txBody>
      </p:sp>
      <p:sp>
        <p:nvSpPr>
          <p:cNvPr id="555" name="Shape 555"/>
          <p:cNvSpPr/>
          <p:nvPr/>
        </p:nvSpPr>
        <p:spPr>
          <a:xfrm>
            <a:off x="5910801" y="4479809"/>
            <a:ext cx="1415100" cy="459000"/>
          </a:xfrm>
          <a:prstGeom prst="rect">
            <a:avLst/>
          </a:prstGeom>
          <a:solidFill>
            <a:srgbClr val="1C458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solidFill>
                  <a:srgbClr val="FFFFFF"/>
                </a:solidFill>
              </a:rPr>
              <a:t>application-[ver]</a:t>
            </a:r>
            <a:endParaRPr sz="1000">
              <a:solidFill>
                <a:srgbClr val="FFFFFF"/>
              </a:solidFill>
            </a:endParaRPr>
          </a:p>
        </p:txBody>
      </p:sp>
      <p:cxnSp>
        <p:nvCxnSpPr>
          <p:cNvPr id="556" name="Shape 556"/>
          <p:cNvCxnSpPr>
            <a:endCxn id="555" idx="1"/>
          </p:cNvCxnSpPr>
          <p:nvPr/>
        </p:nvCxnSpPr>
        <p:spPr>
          <a:xfrm>
            <a:off x="5270601" y="4709309"/>
            <a:ext cx="640200" cy="0"/>
          </a:xfrm>
          <a:prstGeom prst="straightConnector1">
            <a:avLst/>
          </a:prstGeom>
          <a:noFill/>
          <a:ln cap="flat" cmpd="sng" w="9525">
            <a:solidFill>
              <a:srgbClr val="000000"/>
            </a:solidFill>
            <a:prstDash val="solid"/>
            <a:round/>
            <a:headEnd len="med" w="med" type="none"/>
            <a:tailEnd len="med" w="med" type="triangle"/>
          </a:ln>
        </p:spPr>
      </p:cxnSp>
      <p:sp>
        <p:nvSpPr>
          <p:cNvPr id="557" name="Shape 557"/>
          <p:cNvSpPr txBox="1"/>
          <p:nvPr/>
        </p:nvSpPr>
        <p:spPr>
          <a:xfrm>
            <a:off x="5279314" y="3548367"/>
            <a:ext cx="622800" cy="203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t>deploy</a:t>
            </a:r>
            <a:endParaRPr sz="1000"/>
          </a:p>
        </p:txBody>
      </p:sp>
      <p:sp>
        <p:nvSpPr>
          <p:cNvPr id="558" name="Shape 558"/>
          <p:cNvSpPr txBox="1"/>
          <p:nvPr/>
        </p:nvSpPr>
        <p:spPr>
          <a:xfrm>
            <a:off x="5279314" y="4492972"/>
            <a:ext cx="622800" cy="203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t>deploy</a:t>
            </a:r>
            <a:endParaRPr sz="1000"/>
          </a:p>
        </p:txBody>
      </p:sp>
      <p:cxnSp>
        <p:nvCxnSpPr>
          <p:cNvPr id="559" name="Shape 559"/>
          <p:cNvCxnSpPr>
            <a:stCxn id="531" idx="2"/>
            <a:endCxn id="532" idx="0"/>
          </p:cNvCxnSpPr>
          <p:nvPr/>
        </p:nvCxnSpPr>
        <p:spPr>
          <a:xfrm rot="5400000">
            <a:off x="3301437" y="384393"/>
            <a:ext cx="485700" cy="2037600"/>
          </a:xfrm>
          <a:prstGeom prst="bentConnector3">
            <a:avLst>
              <a:gd fmla="val 49991" name="adj1"/>
            </a:avLst>
          </a:prstGeom>
          <a:noFill/>
          <a:ln cap="flat" cmpd="sng" w="9525">
            <a:solidFill>
              <a:srgbClr val="000000"/>
            </a:solidFill>
            <a:prstDash val="solid"/>
            <a:round/>
            <a:headEnd len="med" w="med" type="none"/>
            <a:tailEnd len="med" w="med" type="triangle"/>
          </a:ln>
        </p:spPr>
      </p:cxnSp>
      <p:cxnSp>
        <p:nvCxnSpPr>
          <p:cNvPr id="560" name="Shape 560"/>
          <p:cNvCxnSpPr>
            <a:stCxn id="532" idx="2"/>
            <a:endCxn id="535" idx="0"/>
          </p:cNvCxnSpPr>
          <p:nvPr/>
        </p:nvCxnSpPr>
        <p:spPr>
          <a:xfrm flipH="1" rot="-5400000">
            <a:off x="3301424" y="1329012"/>
            <a:ext cx="485700" cy="2037600"/>
          </a:xfrm>
          <a:prstGeom prst="bentConnector3">
            <a:avLst>
              <a:gd fmla="val 49990" name="adj1"/>
            </a:avLst>
          </a:prstGeom>
          <a:noFill/>
          <a:ln cap="flat" cmpd="sng" w="9525">
            <a:solidFill>
              <a:srgbClr val="000000"/>
            </a:solidFill>
            <a:prstDash val="solid"/>
            <a:round/>
            <a:headEnd len="med" w="med" type="triangle"/>
            <a:tailEnd len="med" w="med" type="none"/>
          </a:ln>
        </p:spPr>
      </p:cxnSp>
      <p:cxnSp>
        <p:nvCxnSpPr>
          <p:cNvPr id="561" name="Shape 561"/>
          <p:cNvCxnSpPr>
            <a:stCxn id="535" idx="2"/>
            <a:endCxn id="536" idx="0"/>
          </p:cNvCxnSpPr>
          <p:nvPr/>
        </p:nvCxnSpPr>
        <p:spPr>
          <a:xfrm rot="5400000">
            <a:off x="3301437" y="2273626"/>
            <a:ext cx="485700" cy="2037600"/>
          </a:xfrm>
          <a:prstGeom prst="bentConnector3">
            <a:avLst>
              <a:gd fmla="val 49991" name="adj1"/>
            </a:avLst>
          </a:prstGeom>
          <a:noFill/>
          <a:ln cap="flat" cmpd="sng" w="9525">
            <a:solidFill>
              <a:srgbClr val="000000"/>
            </a:solidFill>
            <a:prstDash val="solid"/>
            <a:round/>
            <a:headEnd len="med" w="med" type="none"/>
            <a:tailEnd len="med" w="med" type="triangle"/>
          </a:ln>
        </p:spPr>
      </p:cxnSp>
      <p:cxnSp>
        <p:nvCxnSpPr>
          <p:cNvPr id="562" name="Shape 562"/>
          <p:cNvCxnSpPr>
            <a:stCxn id="533" idx="3"/>
            <a:endCxn id="538" idx="1"/>
          </p:cNvCxnSpPr>
          <p:nvPr/>
        </p:nvCxnSpPr>
        <p:spPr>
          <a:xfrm flipH="1">
            <a:off x="1817937" y="1875459"/>
            <a:ext cx="3452700" cy="2833800"/>
          </a:xfrm>
          <a:prstGeom prst="bentConnector5">
            <a:avLst>
              <a:gd fmla="val -4904" name="adj1"/>
              <a:gd fmla="val 53676" name="adj2"/>
              <a:gd fmla="val 104902" name="adj3"/>
            </a:avLst>
          </a:prstGeom>
          <a:noFill/>
          <a:ln cap="flat" cmpd="sng" w="19050">
            <a:solidFill>
              <a:srgbClr val="CC0000"/>
            </a:solidFill>
            <a:prstDash val="solid"/>
            <a:round/>
            <a:headEnd len="med" w="med" type="none"/>
            <a:tailEnd len="med" w="med" type="triangle"/>
          </a:ln>
        </p:spPr>
      </p:cxnSp>
      <p:cxnSp>
        <p:nvCxnSpPr>
          <p:cNvPr id="563" name="Shape 563"/>
          <p:cNvCxnSpPr>
            <a:stCxn id="531" idx="3"/>
            <a:endCxn id="538" idx="1"/>
          </p:cNvCxnSpPr>
          <p:nvPr/>
        </p:nvCxnSpPr>
        <p:spPr>
          <a:xfrm flipH="1">
            <a:off x="1817937" y="930843"/>
            <a:ext cx="3452700" cy="3778500"/>
          </a:xfrm>
          <a:prstGeom prst="bentConnector5">
            <a:avLst>
              <a:gd fmla="val -6897" name="adj1"/>
              <a:gd fmla="val 63782" name="adj2"/>
              <a:gd fmla="val 106897" name="adj3"/>
            </a:avLst>
          </a:prstGeom>
          <a:noFill/>
          <a:ln cap="flat" cmpd="sng" w="19050">
            <a:solidFill>
              <a:srgbClr val="CC0000"/>
            </a:solidFill>
            <a:prstDash val="solid"/>
            <a:round/>
            <a:headEnd len="med" w="med" type="none"/>
            <a:tailEnd len="med" w="med" type="triangle"/>
          </a:ln>
        </p:spPr>
      </p:cxnSp>
      <p:sp>
        <p:nvSpPr>
          <p:cNvPr id="564" name="Shape 564"/>
          <p:cNvSpPr txBox="1"/>
          <p:nvPr/>
        </p:nvSpPr>
        <p:spPr>
          <a:xfrm>
            <a:off x="1141975" y="2244650"/>
            <a:ext cx="737100" cy="2529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GB" sz="1000">
                <a:solidFill>
                  <a:srgbClr val="666666"/>
                </a:solidFill>
              </a:rPr>
              <a:t>optional</a:t>
            </a:r>
            <a:endParaRPr sz="1000">
              <a:solidFill>
                <a:srgbClr val="666666"/>
              </a:solidFill>
            </a:endParaRPr>
          </a:p>
        </p:txBody>
      </p:sp>
      <p:sp>
        <p:nvSpPr>
          <p:cNvPr id="565" name="Shape 565"/>
          <p:cNvSpPr txBox="1"/>
          <p:nvPr/>
        </p:nvSpPr>
        <p:spPr>
          <a:xfrm>
            <a:off x="5472450" y="1645950"/>
            <a:ext cx="885600" cy="3309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n-GB" sz="1000">
                <a:solidFill>
                  <a:srgbClr val="CC0000"/>
                </a:solidFill>
              </a:rPr>
              <a:t>Npm dependency</a:t>
            </a:r>
            <a:endParaRPr sz="1000">
              <a:solidFill>
                <a:srgbClr val="CC0000"/>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69" name="Shape 569"/>
        <p:cNvGrpSpPr/>
        <p:nvPr/>
      </p:nvGrpSpPr>
      <p:grpSpPr>
        <a:xfrm>
          <a:off x="0" y="0"/>
          <a:ext cx="0" cy="0"/>
          <a:chOff x="0" y="0"/>
          <a:chExt cx="0" cy="0"/>
        </a:xfrm>
      </p:grpSpPr>
      <p:sp>
        <p:nvSpPr>
          <p:cNvPr id="570" name="Shape 570"/>
          <p:cNvSpPr txBox="1"/>
          <p:nvPr>
            <p:ph type="title"/>
          </p:nvPr>
        </p:nvSpPr>
        <p:spPr>
          <a:xfrm>
            <a:off x="475500" y="1258525"/>
            <a:ext cx="8222100" cy="19635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GB" sz="3600">
                <a:solidFill>
                  <a:srgbClr val="FFFFFF"/>
                </a:solidFill>
              </a:rPr>
              <a:t>Questions?</a:t>
            </a:r>
            <a:endParaRPr sz="3600">
              <a:solidFill>
                <a:srgbClr val="FFFFFF"/>
              </a:solidFill>
            </a:endParaRPr>
          </a:p>
        </p:txBody>
      </p:sp>
      <p:sp>
        <p:nvSpPr>
          <p:cNvPr id="571" name="Shape 571"/>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p>
            <a:pPr indent="0" lvl="0" marL="0" rtl="0">
              <a:spcBef>
                <a:spcPts val="0"/>
              </a:spcBef>
              <a:spcAft>
                <a:spcPts val="1600"/>
              </a:spcAft>
              <a:buNone/>
            </a:pPr>
            <a:r>
              <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575" name="Shape 575"/>
        <p:cNvGrpSpPr/>
        <p:nvPr/>
      </p:nvGrpSpPr>
      <p:grpSpPr>
        <a:xfrm>
          <a:off x="0" y="0"/>
          <a:ext cx="0" cy="0"/>
          <a:chOff x="0" y="0"/>
          <a:chExt cx="0" cy="0"/>
        </a:xfrm>
      </p:grpSpPr>
      <p:pic>
        <p:nvPicPr>
          <p:cNvPr id="576" name="Shape 576"/>
          <p:cNvPicPr preferRelativeResize="0"/>
          <p:nvPr/>
        </p:nvPicPr>
        <p:blipFill>
          <a:blip r:embed="rId3">
            <a:alphaModFix/>
          </a:blip>
          <a:stretch>
            <a:fillRect/>
          </a:stretch>
        </p:blipFill>
        <p:spPr>
          <a:xfrm>
            <a:off x="1883834" y="152400"/>
            <a:ext cx="5376333" cy="483869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1" name="Shape 91"/>
        <p:cNvGrpSpPr/>
        <p:nvPr/>
      </p:nvGrpSpPr>
      <p:grpSpPr>
        <a:xfrm>
          <a:off x="0" y="0"/>
          <a:ext cx="0" cy="0"/>
          <a:chOff x="0" y="0"/>
          <a:chExt cx="0" cy="0"/>
        </a:xfrm>
      </p:grpSpPr>
      <p:sp>
        <p:nvSpPr>
          <p:cNvPr id="92" name="Shape 92"/>
          <p:cNvSpPr txBox="1"/>
          <p:nvPr>
            <p:ph type="title"/>
          </p:nvPr>
        </p:nvSpPr>
        <p:spPr>
          <a:xfrm>
            <a:off x="475500" y="1258525"/>
            <a:ext cx="8222100" cy="19635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GB" sz="2800">
                <a:solidFill>
                  <a:schemeClr val="lt1"/>
                </a:solidFill>
              </a:rPr>
              <a:t>“Improve reusability to accelerate development”</a:t>
            </a:r>
            <a:endParaRPr sz="2800">
              <a:solidFill>
                <a:schemeClr val="lt1"/>
              </a:solidFill>
            </a:endParaRPr>
          </a:p>
        </p:txBody>
      </p:sp>
      <p:sp>
        <p:nvSpPr>
          <p:cNvPr id="93" name="Shape 93"/>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p>
            <a:pPr indent="0" lvl="0" marL="0">
              <a:spcBef>
                <a:spcPts val="0"/>
              </a:spcBef>
              <a:spcAft>
                <a:spcPts val="1600"/>
              </a:spcAft>
              <a:buNone/>
            </a:pPr>
            <a:r>
              <a:rPr b="1" lang="en-GB" sz="1400"/>
              <a:t>THE MISSION</a:t>
            </a:r>
            <a:endParaRPr b="1" sz="14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7" name="Shape 97"/>
        <p:cNvGrpSpPr/>
        <p:nvPr/>
      </p:nvGrpSpPr>
      <p:grpSpPr>
        <a:xfrm>
          <a:off x="0" y="0"/>
          <a:ext cx="0" cy="0"/>
          <a:chOff x="0" y="0"/>
          <a:chExt cx="0" cy="0"/>
        </a:xfrm>
      </p:grpSpPr>
      <p:sp>
        <p:nvSpPr>
          <p:cNvPr id="98" name="Shape 98"/>
          <p:cNvSpPr txBox="1"/>
          <p:nvPr>
            <p:ph type="title"/>
          </p:nvPr>
        </p:nvSpPr>
        <p:spPr>
          <a:xfrm>
            <a:off x="265500" y="1220100"/>
            <a:ext cx="4045200" cy="27033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rPr lang="en-GB"/>
              <a:t>=&gt; Very clear</a:t>
            </a:r>
            <a:endParaRPr/>
          </a:p>
          <a:p>
            <a:pPr indent="0" lvl="0" marL="0">
              <a:spcBef>
                <a:spcPts val="0"/>
              </a:spcBef>
              <a:spcAft>
                <a:spcPts val="0"/>
              </a:spcAft>
              <a:buNone/>
            </a:pPr>
            <a:r>
              <a:rPr lang="en-GB"/>
              <a:t>architecture requirements</a:t>
            </a:r>
            <a:endParaRPr/>
          </a:p>
        </p:txBody>
      </p:sp>
      <p:sp>
        <p:nvSpPr>
          <p:cNvPr id="99" name="Shape 99"/>
          <p:cNvSpPr txBox="1"/>
          <p:nvPr>
            <p:ph idx="2" type="body"/>
          </p:nvPr>
        </p:nvSpPr>
        <p:spPr>
          <a:xfrm>
            <a:off x="4946475" y="724200"/>
            <a:ext cx="3837000" cy="36951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rPr lang="en-GB" u="sng"/>
              <a:t>Reusability</a:t>
            </a:r>
            <a:endParaRPr u="sng"/>
          </a:p>
          <a:p>
            <a:pPr indent="0" lvl="0" marL="0">
              <a:spcBef>
                <a:spcPts val="1600"/>
              </a:spcBef>
              <a:spcAft>
                <a:spcPts val="0"/>
              </a:spcAft>
              <a:buNone/>
            </a:pPr>
            <a:r>
              <a:rPr lang="en-GB"/>
              <a:t>Extensibility</a:t>
            </a:r>
            <a:endParaRPr/>
          </a:p>
          <a:p>
            <a:pPr indent="0" lvl="0" marL="0">
              <a:spcBef>
                <a:spcPts val="1600"/>
              </a:spcBef>
              <a:spcAft>
                <a:spcPts val="0"/>
              </a:spcAft>
              <a:buNone/>
            </a:pPr>
            <a:r>
              <a:rPr lang="en-GB"/>
              <a:t>Flexibility</a:t>
            </a:r>
            <a:endParaRPr/>
          </a:p>
          <a:p>
            <a:pPr indent="0" lvl="0" marL="0">
              <a:spcBef>
                <a:spcPts val="1600"/>
              </a:spcBef>
              <a:spcAft>
                <a:spcPts val="1600"/>
              </a:spcAft>
              <a:buNone/>
            </a:pPr>
            <a:r>
              <a:rPr lang="en-GB"/>
              <a:t>Maintainability</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3" name="Shape 103"/>
        <p:cNvGrpSpPr/>
        <p:nvPr/>
      </p:nvGrpSpPr>
      <p:grpSpPr>
        <a:xfrm>
          <a:off x="0" y="0"/>
          <a:ext cx="0" cy="0"/>
          <a:chOff x="0" y="0"/>
          <a:chExt cx="0" cy="0"/>
        </a:xfrm>
      </p:grpSpPr>
      <p:cxnSp>
        <p:nvCxnSpPr>
          <p:cNvPr id="104" name="Shape 104"/>
          <p:cNvCxnSpPr/>
          <p:nvPr/>
        </p:nvCxnSpPr>
        <p:spPr>
          <a:xfrm>
            <a:off x="4553425" y="-5900"/>
            <a:ext cx="0" cy="4691100"/>
          </a:xfrm>
          <a:prstGeom prst="straightConnector1">
            <a:avLst/>
          </a:prstGeom>
          <a:noFill/>
          <a:ln cap="flat" cmpd="sng" w="28575">
            <a:solidFill>
              <a:srgbClr val="CCCCCC"/>
            </a:solidFill>
            <a:prstDash val="solid"/>
            <a:round/>
            <a:headEnd len="med" w="med" type="none"/>
            <a:tailEnd len="med" w="med" type="none"/>
          </a:ln>
        </p:spPr>
      </p:cxnSp>
      <p:sp>
        <p:nvSpPr>
          <p:cNvPr id="105" name="Shape 105"/>
          <p:cNvSpPr/>
          <p:nvPr/>
        </p:nvSpPr>
        <p:spPr>
          <a:xfrm>
            <a:off x="2403912" y="2789100"/>
            <a:ext cx="4336200" cy="661800"/>
          </a:xfrm>
          <a:prstGeom prst="rect">
            <a:avLst/>
          </a:prstGeom>
          <a:solidFill>
            <a:srgbClr val="1C458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a:solidFill>
                  <a:srgbClr val="FFFFFF"/>
                </a:solidFill>
              </a:rPr>
              <a:t>Vaadin/Java</a:t>
            </a:r>
            <a:endParaRPr>
              <a:solidFill>
                <a:srgbClr val="FFFFFF"/>
              </a:solidFill>
            </a:endParaRPr>
          </a:p>
        </p:txBody>
      </p:sp>
      <p:sp>
        <p:nvSpPr>
          <p:cNvPr id="106" name="Shape 106"/>
          <p:cNvSpPr/>
          <p:nvPr/>
        </p:nvSpPr>
        <p:spPr>
          <a:xfrm>
            <a:off x="2403912" y="3699725"/>
            <a:ext cx="4336200" cy="661800"/>
          </a:xfrm>
          <a:prstGeom prst="rect">
            <a:avLst/>
          </a:prstGeom>
          <a:solidFill>
            <a:srgbClr val="1C458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a:solidFill>
                  <a:srgbClr val="FFFFFF"/>
                </a:solidFill>
              </a:rPr>
              <a:t>.net</a:t>
            </a:r>
            <a:endParaRPr>
              <a:solidFill>
                <a:srgbClr val="FFFFFF"/>
              </a:solidFill>
            </a:endParaRPr>
          </a:p>
        </p:txBody>
      </p:sp>
      <p:sp>
        <p:nvSpPr>
          <p:cNvPr id="107" name="Shape 107"/>
          <p:cNvSpPr/>
          <p:nvPr/>
        </p:nvSpPr>
        <p:spPr>
          <a:xfrm>
            <a:off x="2403891" y="1669950"/>
            <a:ext cx="1897500" cy="661800"/>
          </a:xfrm>
          <a:prstGeom prst="rect">
            <a:avLst/>
          </a:prstGeom>
          <a:solidFill>
            <a:srgbClr val="1C458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a:solidFill>
                  <a:srgbClr val="FFFFFF"/>
                </a:solidFill>
              </a:rPr>
              <a:t>Js Framework</a:t>
            </a:r>
            <a:endParaRPr>
              <a:solidFill>
                <a:srgbClr val="FFFFFF"/>
              </a:solidFill>
            </a:endParaRPr>
          </a:p>
          <a:p>
            <a:pPr indent="0" lvl="0" marL="0" rtl="0" algn="ctr">
              <a:spcBef>
                <a:spcPts val="0"/>
              </a:spcBef>
              <a:spcAft>
                <a:spcPts val="0"/>
              </a:spcAft>
              <a:buNone/>
            </a:pPr>
            <a:r>
              <a:rPr lang="en-GB" sz="1100">
                <a:solidFill>
                  <a:srgbClr val="FFFFFF"/>
                </a:solidFill>
              </a:rPr>
              <a:t>Angular</a:t>
            </a:r>
            <a:r>
              <a:rPr lang="en-GB" sz="1100">
                <a:solidFill>
                  <a:srgbClr val="FFFFFF"/>
                </a:solidFill>
              </a:rPr>
              <a:t>, Ember</a:t>
            </a:r>
            <a:endParaRPr sz="1100">
              <a:solidFill>
                <a:srgbClr val="FFFFFF"/>
              </a:solidFill>
            </a:endParaRPr>
          </a:p>
        </p:txBody>
      </p:sp>
      <p:sp>
        <p:nvSpPr>
          <p:cNvPr id="108" name="Shape 108"/>
          <p:cNvSpPr txBox="1"/>
          <p:nvPr>
            <p:ph idx="1" type="body"/>
          </p:nvPr>
        </p:nvSpPr>
        <p:spPr>
          <a:xfrm>
            <a:off x="57150" y="4696825"/>
            <a:ext cx="9020100" cy="446700"/>
          </a:xfrm>
          <a:prstGeom prst="rect">
            <a:avLst/>
          </a:prstGeom>
        </p:spPr>
        <p:txBody>
          <a:bodyPr anchorCtr="0" anchor="ctr" bIns="91425" lIns="91425" spcFirstLastPara="1" rIns="91425" wrap="square" tIns="91425">
            <a:noAutofit/>
          </a:bodyPr>
          <a:lstStyle/>
          <a:p>
            <a:pPr indent="0" lvl="0" marL="0" algn="ctr">
              <a:spcBef>
                <a:spcPts val="0"/>
              </a:spcBef>
              <a:spcAft>
                <a:spcPts val="0"/>
              </a:spcAft>
              <a:buNone/>
            </a:pPr>
            <a:r>
              <a:rPr lang="en-GB"/>
              <a:t>The simplified CCC tech </a:t>
            </a:r>
            <a:endParaRPr/>
          </a:p>
        </p:txBody>
      </p:sp>
      <p:sp>
        <p:nvSpPr>
          <p:cNvPr id="109" name="Shape 109"/>
          <p:cNvSpPr/>
          <p:nvPr/>
        </p:nvSpPr>
        <p:spPr>
          <a:xfrm>
            <a:off x="2403891" y="550800"/>
            <a:ext cx="1897500" cy="661800"/>
          </a:xfrm>
          <a:prstGeom prst="rect">
            <a:avLst/>
          </a:prstGeom>
          <a:solidFill>
            <a:srgbClr val="A4C2F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a:t>Backbone + React</a:t>
            </a:r>
            <a:endParaRPr/>
          </a:p>
        </p:txBody>
      </p:sp>
      <p:sp>
        <p:nvSpPr>
          <p:cNvPr id="110" name="Shape 110"/>
          <p:cNvSpPr/>
          <p:nvPr/>
        </p:nvSpPr>
        <p:spPr>
          <a:xfrm>
            <a:off x="4842591" y="1669950"/>
            <a:ext cx="1897500" cy="661800"/>
          </a:xfrm>
          <a:prstGeom prst="rect">
            <a:avLst/>
          </a:prstGeom>
          <a:solidFill>
            <a:srgbClr val="1C458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a:solidFill>
                  <a:srgbClr val="FFFFFF"/>
                </a:solidFill>
              </a:rPr>
              <a:t>Server Application</a:t>
            </a:r>
            <a:endParaRPr>
              <a:solidFill>
                <a:srgbClr val="FFFFFF"/>
              </a:solidFill>
            </a:endParaRPr>
          </a:p>
          <a:p>
            <a:pPr indent="0" lvl="0" marL="0" rtl="0" algn="ctr">
              <a:spcBef>
                <a:spcPts val="0"/>
              </a:spcBef>
              <a:spcAft>
                <a:spcPts val="0"/>
              </a:spcAft>
              <a:buNone/>
            </a:pPr>
            <a:r>
              <a:rPr lang="en-GB" sz="1100">
                <a:solidFill>
                  <a:srgbClr val="FFFFFF"/>
                </a:solidFill>
              </a:rPr>
              <a:t>Java</a:t>
            </a:r>
            <a:endParaRPr sz="1100">
              <a:solidFill>
                <a:srgbClr val="FFFFFF"/>
              </a:solidFill>
            </a:endParaRPr>
          </a:p>
        </p:txBody>
      </p:sp>
      <p:sp>
        <p:nvSpPr>
          <p:cNvPr id="111" name="Shape 111"/>
          <p:cNvSpPr/>
          <p:nvPr/>
        </p:nvSpPr>
        <p:spPr>
          <a:xfrm>
            <a:off x="4842591" y="550800"/>
            <a:ext cx="1897500" cy="661800"/>
          </a:xfrm>
          <a:prstGeom prst="rect">
            <a:avLst/>
          </a:prstGeom>
          <a:solidFill>
            <a:srgbClr val="1C458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a:solidFill>
                  <a:srgbClr val="FFFFFF"/>
                </a:solidFill>
              </a:rPr>
              <a:t>Server Application</a:t>
            </a:r>
            <a:endParaRPr>
              <a:solidFill>
                <a:srgbClr val="FFFFFF"/>
              </a:solidFill>
            </a:endParaRPr>
          </a:p>
          <a:p>
            <a:pPr indent="0" lvl="0" marL="0" rtl="0" algn="ctr">
              <a:spcBef>
                <a:spcPts val="0"/>
              </a:spcBef>
              <a:spcAft>
                <a:spcPts val="0"/>
              </a:spcAft>
              <a:buNone/>
            </a:pPr>
            <a:r>
              <a:rPr lang="en-GB" sz="1100">
                <a:solidFill>
                  <a:srgbClr val="FFFFFF"/>
                </a:solidFill>
              </a:rPr>
              <a:t>Java</a:t>
            </a:r>
            <a:endParaRPr sz="1100">
              <a:solidFill>
                <a:srgbClr val="FFFFFF"/>
              </a:solidFill>
            </a:endParaRPr>
          </a:p>
        </p:txBody>
      </p:sp>
      <p:sp>
        <p:nvSpPr>
          <p:cNvPr id="112" name="Shape 112"/>
          <p:cNvSpPr txBox="1"/>
          <p:nvPr/>
        </p:nvSpPr>
        <p:spPr>
          <a:xfrm>
            <a:off x="2677200" y="112125"/>
            <a:ext cx="1350900" cy="344100"/>
          </a:xfrm>
          <a:prstGeom prst="rect">
            <a:avLst/>
          </a:prstGeom>
          <a:noFill/>
          <a:ln>
            <a:noFill/>
          </a:ln>
        </p:spPr>
        <p:txBody>
          <a:bodyPr anchorCtr="0" anchor="t" bIns="91425" lIns="91425" spcFirstLastPara="1" rIns="91425" wrap="square" tIns="91425">
            <a:noAutofit/>
          </a:bodyPr>
          <a:lstStyle/>
          <a:p>
            <a:pPr indent="0" lvl="0" marL="0" algn="ctr">
              <a:spcBef>
                <a:spcPts val="0"/>
              </a:spcBef>
              <a:spcAft>
                <a:spcPts val="0"/>
              </a:spcAft>
              <a:buNone/>
            </a:pPr>
            <a:r>
              <a:rPr lang="en-GB" sz="1200">
                <a:solidFill>
                  <a:srgbClr val="666666"/>
                </a:solidFill>
              </a:rPr>
              <a:t>Rich Frontend</a:t>
            </a:r>
            <a:endParaRPr sz="1200">
              <a:solidFill>
                <a:srgbClr val="666666"/>
              </a:solidFill>
            </a:endParaRPr>
          </a:p>
        </p:txBody>
      </p:sp>
      <p:sp>
        <p:nvSpPr>
          <p:cNvPr id="113" name="Shape 113"/>
          <p:cNvSpPr txBox="1"/>
          <p:nvPr/>
        </p:nvSpPr>
        <p:spPr>
          <a:xfrm>
            <a:off x="5115900" y="112125"/>
            <a:ext cx="1350900" cy="34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1200">
                <a:solidFill>
                  <a:srgbClr val="666666"/>
                </a:solidFill>
              </a:rPr>
              <a:t>Backend</a:t>
            </a:r>
            <a:endParaRPr sz="1200">
              <a:solidFill>
                <a:srgbClr val="666666"/>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7" name="Shape 117"/>
        <p:cNvGrpSpPr/>
        <p:nvPr/>
      </p:nvGrpSpPr>
      <p:grpSpPr>
        <a:xfrm>
          <a:off x="0" y="0"/>
          <a:ext cx="0" cy="0"/>
          <a:chOff x="0" y="0"/>
          <a:chExt cx="0" cy="0"/>
        </a:xfrm>
      </p:grpSpPr>
      <p:sp>
        <p:nvSpPr>
          <p:cNvPr id="118" name="Shape 118"/>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rPr lang="en-GB"/>
              <a:t>A common evolving tech stack of </a:t>
            </a:r>
            <a:r>
              <a:rPr lang="en-GB"/>
              <a:t>successful</a:t>
            </a:r>
            <a:r>
              <a:rPr lang="en-GB"/>
              <a:t> frontend apps</a:t>
            </a:r>
            <a:endParaRPr/>
          </a:p>
        </p:txBody>
      </p:sp>
      <p:sp>
        <p:nvSpPr>
          <p:cNvPr id="119" name="Shape 119"/>
          <p:cNvSpPr/>
          <p:nvPr/>
        </p:nvSpPr>
        <p:spPr>
          <a:xfrm>
            <a:off x="-292325" y="4418350"/>
            <a:ext cx="9261300" cy="380400"/>
          </a:xfrm>
          <a:prstGeom prst="rightArrow">
            <a:avLst>
              <a:gd fmla="val 50000" name="adj1"/>
              <a:gd fmla="val 50312" name="adj2"/>
            </a:avLst>
          </a:pr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20" name="Shape 120"/>
          <p:cNvSpPr/>
          <p:nvPr/>
        </p:nvSpPr>
        <p:spPr>
          <a:xfrm>
            <a:off x="1176750" y="1035425"/>
            <a:ext cx="1985400" cy="1025700"/>
          </a:xfrm>
          <a:prstGeom prst="rect">
            <a:avLst/>
          </a:prstGeom>
          <a:solidFill>
            <a:srgbClr val="1C458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a:solidFill>
                  <a:srgbClr val="FFFFFF"/>
                </a:solidFill>
              </a:rPr>
              <a:t>BackboneJS</a:t>
            </a:r>
            <a:endParaRPr b="1">
              <a:solidFill>
                <a:srgbClr val="FFFFFF"/>
              </a:solidFill>
            </a:endParaRPr>
          </a:p>
          <a:p>
            <a:pPr indent="0" lvl="0" marL="0" rtl="0" algn="ctr">
              <a:spcBef>
                <a:spcPts val="0"/>
              </a:spcBef>
              <a:spcAft>
                <a:spcPts val="0"/>
              </a:spcAft>
              <a:buNone/>
            </a:pPr>
            <a:r>
              <a:rPr lang="en-GB" sz="1000">
                <a:solidFill>
                  <a:srgbClr val="FFFFFF"/>
                </a:solidFill>
              </a:rPr>
              <a:t>Models</a:t>
            </a:r>
            <a:endParaRPr sz="1000">
              <a:solidFill>
                <a:srgbClr val="FFFFFF"/>
              </a:solidFill>
            </a:endParaRPr>
          </a:p>
          <a:p>
            <a:pPr indent="0" lvl="0" marL="0" rtl="0" algn="ctr">
              <a:spcBef>
                <a:spcPts val="0"/>
              </a:spcBef>
              <a:spcAft>
                <a:spcPts val="0"/>
              </a:spcAft>
              <a:buNone/>
            </a:pPr>
            <a:r>
              <a:rPr lang="en-GB" sz="1000">
                <a:solidFill>
                  <a:srgbClr val="FFFFFF"/>
                </a:solidFill>
              </a:rPr>
              <a:t>Views</a:t>
            </a:r>
            <a:endParaRPr sz="1000">
              <a:solidFill>
                <a:srgbClr val="FFFFFF"/>
              </a:solidFill>
            </a:endParaRPr>
          </a:p>
          <a:p>
            <a:pPr indent="0" lvl="0" marL="0" rtl="0" algn="ctr">
              <a:spcBef>
                <a:spcPts val="0"/>
              </a:spcBef>
              <a:spcAft>
                <a:spcPts val="0"/>
              </a:spcAft>
              <a:buNone/>
            </a:pPr>
            <a:r>
              <a:rPr lang="en-GB" sz="1000">
                <a:solidFill>
                  <a:srgbClr val="FFFFFF"/>
                </a:solidFill>
              </a:rPr>
              <a:t>Router</a:t>
            </a:r>
            <a:endParaRPr sz="1000">
              <a:solidFill>
                <a:srgbClr val="FFFFFF"/>
              </a:solidFill>
            </a:endParaRPr>
          </a:p>
          <a:p>
            <a:pPr indent="0" lvl="0" marL="0" rtl="0" algn="ctr">
              <a:spcBef>
                <a:spcPts val="0"/>
              </a:spcBef>
              <a:spcAft>
                <a:spcPts val="0"/>
              </a:spcAft>
              <a:buNone/>
            </a:pPr>
            <a:r>
              <a:rPr lang="en-GB" sz="1000">
                <a:solidFill>
                  <a:srgbClr val="FFFFFF"/>
                </a:solidFill>
              </a:rPr>
              <a:t>Sync (api communication)</a:t>
            </a:r>
            <a:endParaRPr sz="1000">
              <a:solidFill>
                <a:srgbClr val="FFFFFF"/>
              </a:solidFill>
            </a:endParaRPr>
          </a:p>
        </p:txBody>
      </p:sp>
      <p:sp>
        <p:nvSpPr>
          <p:cNvPr id="121" name="Shape 121"/>
          <p:cNvSpPr/>
          <p:nvPr/>
        </p:nvSpPr>
        <p:spPr>
          <a:xfrm>
            <a:off x="3579300" y="1035425"/>
            <a:ext cx="1985400" cy="1025700"/>
          </a:xfrm>
          <a:prstGeom prst="rect">
            <a:avLst/>
          </a:prstGeom>
          <a:solidFill>
            <a:srgbClr val="A4C2F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a:t>BackboneJS</a:t>
            </a:r>
            <a:endParaRPr b="1"/>
          </a:p>
          <a:p>
            <a:pPr indent="0" lvl="0" marL="0" rtl="0" algn="ctr">
              <a:spcBef>
                <a:spcPts val="0"/>
              </a:spcBef>
              <a:spcAft>
                <a:spcPts val="0"/>
              </a:spcAft>
              <a:buNone/>
            </a:pPr>
            <a:r>
              <a:rPr lang="en-GB" sz="1000"/>
              <a:t>Models</a:t>
            </a:r>
            <a:endParaRPr sz="1000"/>
          </a:p>
          <a:p>
            <a:pPr indent="0" lvl="0" marL="0" rtl="0" algn="ctr">
              <a:spcBef>
                <a:spcPts val="0"/>
              </a:spcBef>
              <a:spcAft>
                <a:spcPts val="0"/>
              </a:spcAft>
              <a:buNone/>
            </a:pPr>
            <a:r>
              <a:rPr lang="en-GB" sz="1000"/>
              <a:t>Views</a:t>
            </a:r>
            <a:endParaRPr sz="1000"/>
          </a:p>
          <a:p>
            <a:pPr indent="0" lvl="0" marL="0" rtl="0" algn="ctr">
              <a:spcBef>
                <a:spcPts val="0"/>
              </a:spcBef>
              <a:spcAft>
                <a:spcPts val="0"/>
              </a:spcAft>
              <a:buNone/>
            </a:pPr>
            <a:r>
              <a:rPr lang="en-GB" sz="1000"/>
              <a:t>Router</a:t>
            </a:r>
            <a:endParaRPr sz="1000"/>
          </a:p>
          <a:p>
            <a:pPr indent="0" lvl="0" marL="0" rtl="0" algn="ctr">
              <a:spcBef>
                <a:spcPts val="0"/>
              </a:spcBef>
              <a:spcAft>
                <a:spcPts val="0"/>
              </a:spcAft>
              <a:buNone/>
            </a:pPr>
            <a:r>
              <a:rPr lang="en-GB" sz="1000"/>
              <a:t>Sync (api communication)</a:t>
            </a:r>
            <a:endParaRPr sz="1000"/>
          </a:p>
        </p:txBody>
      </p:sp>
      <p:sp>
        <p:nvSpPr>
          <p:cNvPr id="122" name="Shape 122"/>
          <p:cNvSpPr/>
          <p:nvPr/>
        </p:nvSpPr>
        <p:spPr>
          <a:xfrm>
            <a:off x="3579300" y="2181188"/>
            <a:ext cx="1985400" cy="1025700"/>
          </a:xfrm>
          <a:prstGeom prst="rect">
            <a:avLst/>
          </a:prstGeom>
          <a:solidFill>
            <a:srgbClr val="1C458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a:solidFill>
                  <a:srgbClr val="FFFFFF"/>
                </a:solidFill>
              </a:rPr>
              <a:t>ReactJS</a:t>
            </a:r>
            <a:endParaRPr b="1">
              <a:solidFill>
                <a:srgbClr val="FFFFFF"/>
              </a:solidFill>
            </a:endParaRPr>
          </a:p>
          <a:p>
            <a:pPr indent="0" lvl="0" marL="0" rtl="0" algn="ctr">
              <a:spcBef>
                <a:spcPts val="0"/>
              </a:spcBef>
              <a:spcAft>
                <a:spcPts val="0"/>
              </a:spcAft>
              <a:buNone/>
            </a:pPr>
            <a:r>
              <a:rPr lang="en-GB" sz="1000">
                <a:solidFill>
                  <a:srgbClr val="FFFFFF"/>
                </a:solidFill>
              </a:rPr>
              <a:t>View layer for new features</a:t>
            </a:r>
            <a:endParaRPr sz="1000">
              <a:solidFill>
                <a:srgbClr val="FFFFFF"/>
              </a:solidFill>
            </a:endParaRPr>
          </a:p>
          <a:p>
            <a:pPr indent="0" lvl="0" marL="0" rtl="0" algn="ctr">
              <a:spcBef>
                <a:spcPts val="0"/>
              </a:spcBef>
              <a:spcAft>
                <a:spcPts val="0"/>
              </a:spcAft>
              <a:buNone/>
            </a:pPr>
            <a:r>
              <a:rPr lang="en-GB" sz="1000">
                <a:solidFill>
                  <a:srgbClr val="FFFFFF"/>
                </a:solidFill>
              </a:rPr>
              <a:t>Components</a:t>
            </a:r>
            <a:endParaRPr sz="1000">
              <a:solidFill>
                <a:srgbClr val="FFFFFF"/>
              </a:solidFill>
            </a:endParaRPr>
          </a:p>
        </p:txBody>
      </p:sp>
      <p:sp>
        <p:nvSpPr>
          <p:cNvPr id="123" name="Shape 123"/>
          <p:cNvSpPr/>
          <p:nvPr/>
        </p:nvSpPr>
        <p:spPr>
          <a:xfrm>
            <a:off x="5981850" y="1035425"/>
            <a:ext cx="1985400" cy="1025700"/>
          </a:xfrm>
          <a:prstGeom prst="rect">
            <a:avLst/>
          </a:prstGeom>
          <a:solidFill>
            <a:srgbClr val="A4C2F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a:t>BackboneJS</a:t>
            </a:r>
            <a:endParaRPr b="1"/>
          </a:p>
          <a:p>
            <a:pPr indent="0" lvl="0" marL="0" rtl="0" algn="ctr">
              <a:spcBef>
                <a:spcPts val="0"/>
              </a:spcBef>
              <a:spcAft>
                <a:spcPts val="0"/>
              </a:spcAft>
              <a:buNone/>
            </a:pPr>
            <a:r>
              <a:rPr lang="en-GB" sz="1000"/>
              <a:t>Models</a:t>
            </a:r>
            <a:endParaRPr sz="1000"/>
          </a:p>
          <a:p>
            <a:pPr indent="0" lvl="0" marL="0" rtl="0" algn="ctr">
              <a:spcBef>
                <a:spcPts val="0"/>
              </a:spcBef>
              <a:spcAft>
                <a:spcPts val="0"/>
              </a:spcAft>
              <a:buNone/>
            </a:pPr>
            <a:r>
              <a:rPr lang="en-GB" sz="1000"/>
              <a:t>Views</a:t>
            </a:r>
            <a:endParaRPr sz="1000"/>
          </a:p>
          <a:p>
            <a:pPr indent="0" lvl="0" marL="0" rtl="0" algn="ctr">
              <a:spcBef>
                <a:spcPts val="0"/>
              </a:spcBef>
              <a:spcAft>
                <a:spcPts val="0"/>
              </a:spcAft>
              <a:buNone/>
            </a:pPr>
            <a:r>
              <a:rPr lang="en-GB" sz="1000"/>
              <a:t>Router</a:t>
            </a:r>
            <a:endParaRPr sz="1000"/>
          </a:p>
          <a:p>
            <a:pPr indent="0" lvl="0" marL="0" rtl="0" algn="ctr">
              <a:spcBef>
                <a:spcPts val="0"/>
              </a:spcBef>
              <a:spcAft>
                <a:spcPts val="0"/>
              </a:spcAft>
              <a:buNone/>
            </a:pPr>
            <a:r>
              <a:rPr lang="en-GB" sz="1000"/>
              <a:t>Sync (api communication)</a:t>
            </a:r>
            <a:endParaRPr sz="1000"/>
          </a:p>
        </p:txBody>
      </p:sp>
      <p:sp>
        <p:nvSpPr>
          <p:cNvPr id="124" name="Shape 124"/>
          <p:cNvSpPr/>
          <p:nvPr/>
        </p:nvSpPr>
        <p:spPr>
          <a:xfrm>
            <a:off x="5981850" y="2181188"/>
            <a:ext cx="1985400" cy="1025700"/>
          </a:xfrm>
          <a:prstGeom prst="rect">
            <a:avLst/>
          </a:prstGeom>
          <a:solidFill>
            <a:srgbClr val="A4C2F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a:t>ReactJS</a:t>
            </a:r>
            <a:endParaRPr b="1"/>
          </a:p>
          <a:p>
            <a:pPr indent="0" lvl="0" marL="0" rtl="0" algn="ctr">
              <a:spcBef>
                <a:spcPts val="0"/>
              </a:spcBef>
              <a:spcAft>
                <a:spcPts val="0"/>
              </a:spcAft>
              <a:buNone/>
            </a:pPr>
            <a:r>
              <a:rPr lang="en-GB" sz="1000"/>
              <a:t>View layer for new features</a:t>
            </a:r>
            <a:endParaRPr sz="1000"/>
          </a:p>
          <a:p>
            <a:pPr indent="0" lvl="0" marL="0" rtl="0" algn="ctr">
              <a:spcBef>
                <a:spcPts val="0"/>
              </a:spcBef>
              <a:spcAft>
                <a:spcPts val="0"/>
              </a:spcAft>
              <a:buNone/>
            </a:pPr>
            <a:r>
              <a:rPr lang="en-GB" sz="1000"/>
              <a:t>Components</a:t>
            </a:r>
            <a:endParaRPr sz="1000"/>
          </a:p>
        </p:txBody>
      </p:sp>
      <p:sp>
        <p:nvSpPr>
          <p:cNvPr id="125" name="Shape 125"/>
          <p:cNvSpPr/>
          <p:nvPr/>
        </p:nvSpPr>
        <p:spPr>
          <a:xfrm>
            <a:off x="5981850" y="3326975"/>
            <a:ext cx="1985400" cy="1025700"/>
          </a:xfrm>
          <a:prstGeom prst="rect">
            <a:avLst/>
          </a:prstGeom>
          <a:solidFill>
            <a:srgbClr val="1C458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a:solidFill>
                  <a:srgbClr val="FFFFFF"/>
                </a:solidFill>
              </a:rPr>
              <a:t>Redux</a:t>
            </a:r>
            <a:endParaRPr b="1">
              <a:solidFill>
                <a:srgbClr val="FFFFFF"/>
              </a:solidFill>
            </a:endParaRPr>
          </a:p>
          <a:p>
            <a:pPr indent="0" lvl="0" marL="0" rtl="0" algn="ctr">
              <a:spcBef>
                <a:spcPts val="0"/>
              </a:spcBef>
              <a:spcAft>
                <a:spcPts val="0"/>
              </a:spcAft>
              <a:buNone/>
            </a:pPr>
            <a:r>
              <a:rPr lang="en-GB" sz="1000">
                <a:solidFill>
                  <a:srgbClr val="FFFFFF"/>
                </a:solidFill>
              </a:rPr>
              <a:t>State container</a:t>
            </a:r>
            <a:endParaRPr sz="1000">
              <a:solidFill>
                <a:srgbClr val="FFFFFF"/>
              </a:solidFill>
            </a:endParaRPr>
          </a:p>
          <a:p>
            <a:pPr indent="0" lvl="0" marL="0" rtl="0" algn="ctr">
              <a:spcBef>
                <a:spcPts val="0"/>
              </a:spcBef>
              <a:spcAft>
                <a:spcPts val="0"/>
              </a:spcAft>
              <a:buNone/>
            </a:pPr>
            <a:r>
              <a:rPr lang="en-GB" sz="1000">
                <a:solidFill>
                  <a:srgbClr val="FFFFFF"/>
                </a:solidFill>
              </a:rPr>
              <a:t>Used for new features</a:t>
            </a:r>
            <a:endParaRPr sz="1000">
              <a:solidFill>
                <a:srgbClr val="FFFFFF"/>
              </a:solidFill>
            </a:endParaRPr>
          </a:p>
        </p:txBody>
      </p:sp>
      <p:sp>
        <p:nvSpPr>
          <p:cNvPr id="126" name="Shape 126"/>
          <p:cNvSpPr txBox="1"/>
          <p:nvPr/>
        </p:nvSpPr>
        <p:spPr>
          <a:xfrm>
            <a:off x="8407950" y="4798750"/>
            <a:ext cx="561000" cy="148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GB" sz="1000">
                <a:solidFill>
                  <a:srgbClr val="666666"/>
                </a:solidFill>
              </a:rPr>
              <a:t>Today</a:t>
            </a:r>
            <a:endParaRPr i="1" sz="1000">
              <a:solidFill>
                <a:srgbClr val="666666"/>
              </a:solidFill>
            </a:endParaRPr>
          </a:p>
        </p:txBody>
      </p:sp>
      <p:sp>
        <p:nvSpPr>
          <p:cNvPr id="127" name="Shape 127"/>
          <p:cNvSpPr txBox="1"/>
          <p:nvPr/>
        </p:nvSpPr>
        <p:spPr>
          <a:xfrm>
            <a:off x="175050" y="4798750"/>
            <a:ext cx="453600" cy="1488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i="1" lang="en-GB" sz="1000">
                <a:solidFill>
                  <a:srgbClr val="666666"/>
                </a:solidFill>
              </a:rPr>
              <a:t>2012</a:t>
            </a:r>
            <a:endParaRPr i="1" sz="1000">
              <a:solidFill>
                <a:srgbClr val="666666"/>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1" name="Shape 131"/>
        <p:cNvGrpSpPr/>
        <p:nvPr/>
      </p:nvGrpSpPr>
      <p:grpSpPr>
        <a:xfrm>
          <a:off x="0" y="0"/>
          <a:ext cx="0" cy="0"/>
          <a:chOff x="0" y="0"/>
          <a:chExt cx="0" cy="0"/>
        </a:xfrm>
      </p:grpSpPr>
      <p:sp>
        <p:nvSpPr>
          <p:cNvPr id="132" name="Shape 132"/>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GB" sz="3600"/>
              <a:t>Reusability</a:t>
            </a:r>
            <a:endParaRPr sz="3600"/>
          </a:p>
        </p:txBody>
      </p:sp>
      <p:sp>
        <p:nvSpPr>
          <p:cNvPr id="133" name="Shape 133"/>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rPr lang="en-GB"/>
              <a:t>Horizontal reuse</a:t>
            </a:r>
            <a:endParaRPr/>
          </a:p>
          <a:p>
            <a:pPr indent="-317500" lvl="0" marL="457200">
              <a:spcBef>
                <a:spcPts val="1600"/>
              </a:spcBef>
              <a:spcAft>
                <a:spcPts val="0"/>
              </a:spcAft>
              <a:buSzPts val="1400"/>
              <a:buChar char="➔"/>
            </a:pPr>
            <a:r>
              <a:rPr lang="en-GB" sz="1400"/>
              <a:t>assets that tend to be utilities that are generic to multiple applications (library)</a:t>
            </a:r>
            <a:endParaRPr sz="1400"/>
          </a:p>
          <a:p>
            <a:pPr indent="0" lvl="0" marL="0">
              <a:spcBef>
                <a:spcPts val="1600"/>
              </a:spcBef>
              <a:spcAft>
                <a:spcPts val="0"/>
              </a:spcAft>
              <a:buNone/>
            </a:pPr>
            <a:r>
              <a:rPr lang="en-GB"/>
              <a:t>Vertical reuse</a:t>
            </a:r>
            <a:endParaRPr/>
          </a:p>
          <a:p>
            <a:pPr indent="-317500" lvl="0" marL="457200" rtl="0">
              <a:spcBef>
                <a:spcPts val="1600"/>
              </a:spcBef>
              <a:spcAft>
                <a:spcPts val="0"/>
              </a:spcAft>
              <a:buSzPts val="1400"/>
              <a:buChar char="➔"/>
            </a:pPr>
            <a:r>
              <a:rPr lang="en-GB" sz="1400"/>
              <a:t>assets that are typically business services, data services, business rules, etc.</a:t>
            </a:r>
            <a:endParaRPr sz="1400"/>
          </a:p>
        </p:txBody>
      </p:sp>
      <p:sp>
        <p:nvSpPr>
          <p:cNvPr id="134" name="Shape 134"/>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sz="1200" u="sng">
                <a:solidFill>
                  <a:schemeClr val="hlink"/>
                </a:solidFill>
                <a:hlinkClick r:id="rId3"/>
              </a:rPr>
              <a:t>https://artofsoftwarereuse.com/2009/10/13/key-differences-between-vertical-and-horizontal-reuse/</a:t>
            </a:r>
            <a:r>
              <a:rPr lang="en-GB" sz="1200"/>
              <a:t> </a:t>
            </a:r>
            <a:endParaRPr sz="1200"/>
          </a:p>
          <a:p>
            <a:pPr indent="0" lvl="0" marL="0" rtl="0">
              <a:spcBef>
                <a:spcPts val="0"/>
              </a:spcBef>
              <a:spcAft>
                <a:spcPts val="0"/>
              </a:spcAft>
              <a:buNone/>
            </a:pPr>
            <a:r>
              <a:rPr lang="en-GB" sz="1200" u="sng">
                <a:solidFill>
                  <a:schemeClr val="hlink"/>
                </a:solidFill>
                <a:hlinkClick r:id="rId4"/>
              </a:rPr>
              <a:t>https://artofsoftwarereuse.com/2009/04/02/horizontal-and-vertical-software-assets/</a:t>
            </a:r>
            <a:r>
              <a:rPr lang="en-GB" sz="1200"/>
              <a:t> </a:t>
            </a:r>
            <a:endParaRPr sz="12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